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1864" r:id="rId2"/>
    <p:sldId id="1868" r:id="rId3"/>
    <p:sldId id="264" r:id="rId4"/>
    <p:sldId id="1866" r:id="rId5"/>
    <p:sldId id="260" r:id="rId6"/>
    <p:sldId id="261" r:id="rId7"/>
    <p:sldId id="262" r:id="rId8"/>
    <p:sldId id="1867" r:id="rId9"/>
  </p:sldIdLst>
  <p:sldSz cx="43891200" cy="329184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14" autoAdjust="0"/>
    <p:restoredTop sz="94660"/>
  </p:normalViewPr>
  <p:slideViewPr>
    <p:cSldViewPr snapToGrid="0">
      <p:cViewPr varScale="1">
        <p:scale>
          <a:sx n="27" d="100"/>
          <a:sy n="27" d="100"/>
        </p:scale>
        <p:origin x="66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8AF04A8-F411-F94F-9471-99706890893D}" type="datetimeFigureOut">
              <a:rPr lang="en-US" smtClean="0"/>
              <a:t>3/24/23</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B2E385D-A6D5-F145-BEB6-AD04628EB79B}" type="slidenum">
              <a:rPr lang="en-US" smtClean="0"/>
              <a:t>‹#›</a:t>
            </a:fld>
            <a:endParaRPr lang="en-US"/>
          </a:p>
        </p:txBody>
      </p:sp>
    </p:spTree>
    <p:extLst>
      <p:ext uri="{BB962C8B-B14F-4D97-AF65-F5344CB8AC3E}">
        <p14:creationId xmlns:p14="http://schemas.microsoft.com/office/powerpoint/2010/main" val="1399471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GB"/>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53602A2-52E5-41A6-88F9-0F5936025B5A}"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1572538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3602A2-52E5-41A6-88F9-0F5936025B5A}"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3042945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3602A2-52E5-41A6-88F9-0F5936025B5A}"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2580786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5191-0569-4DC4-91C0-32BE2B3AB9C0}"/>
              </a:ext>
            </a:extLst>
          </p:cNvPr>
          <p:cNvPicPr>
            <a:picLocks noChangeAspect="1"/>
          </p:cNvPicPr>
          <p:nvPr userDrawn="1"/>
        </p:nvPicPr>
        <p:blipFill>
          <a:blip r:embed="rId2"/>
          <a:srcRect/>
          <a:stretch/>
        </p:blipFill>
        <p:spPr>
          <a:xfrm>
            <a:off x="0" y="7"/>
            <a:ext cx="43891193" cy="32918395"/>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19591245" y="13277854"/>
            <a:ext cx="22392364" cy="6362702"/>
          </a:xfrm>
          <a:prstGeom prst="rect">
            <a:avLst/>
          </a:prstGeom>
        </p:spPr>
        <p:txBody>
          <a:bodyPr anchor="ctr"/>
          <a:lstStyle>
            <a:lvl1pPr>
              <a:defRPr b="1"/>
            </a:lvl1pPr>
          </a:lstStyle>
          <a:p>
            <a:r>
              <a:rPr lang="en-US" dirty="0"/>
              <a:t>Insert title here</a:t>
            </a:r>
          </a:p>
        </p:txBody>
      </p:sp>
    </p:spTree>
    <p:extLst>
      <p:ext uri="{BB962C8B-B14F-4D97-AF65-F5344CB8AC3E}">
        <p14:creationId xmlns:p14="http://schemas.microsoft.com/office/powerpoint/2010/main" val="609185684"/>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3602A2-52E5-41A6-88F9-0F5936025B5A}"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3260596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GB"/>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53602A2-52E5-41A6-88F9-0F5936025B5A}"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3227339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53602A2-52E5-41A6-88F9-0F5936025B5A}"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2612485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GB"/>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GB"/>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GB"/>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53602A2-52E5-41A6-88F9-0F5936025B5A}" type="datetimeFigureOut">
              <a:rPr lang="en-US" smtClean="0"/>
              <a:t>3/24/23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1721573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53602A2-52E5-41A6-88F9-0F5936025B5A}" type="datetimeFigureOut">
              <a:rPr lang="en-US" smtClean="0"/>
              <a:t>3/24/23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1195130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3602A2-52E5-41A6-88F9-0F5936025B5A}" type="datetimeFigureOut">
              <a:rPr lang="en-US" smtClean="0"/>
              <a:t>3/24/23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2828128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GB"/>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GB"/>
              <a:t>Click to edit Master text styles</a:t>
            </a:r>
          </a:p>
        </p:txBody>
      </p:sp>
      <p:sp>
        <p:nvSpPr>
          <p:cNvPr id="5" name="Date Placeholder 4"/>
          <p:cNvSpPr>
            <a:spLocks noGrp="1"/>
          </p:cNvSpPr>
          <p:nvPr>
            <p:ph type="dt" sz="half" idx="10"/>
          </p:nvPr>
        </p:nvSpPr>
        <p:spPr/>
        <p:txBody>
          <a:bodyPr/>
          <a:lstStyle/>
          <a:p>
            <a:fld id="{053602A2-52E5-41A6-88F9-0F5936025B5A}"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2316942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GB"/>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GB"/>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GB"/>
              <a:t>Click to edit Master text styles</a:t>
            </a:r>
          </a:p>
        </p:txBody>
      </p:sp>
      <p:sp>
        <p:nvSpPr>
          <p:cNvPr id="5" name="Date Placeholder 4"/>
          <p:cNvSpPr>
            <a:spLocks noGrp="1"/>
          </p:cNvSpPr>
          <p:nvPr>
            <p:ph type="dt" sz="half" idx="10"/>
          </p:nvPr>
        </p:nvSpPr>
        <p:spPr/>
        <p:txBody>
          <a:bodyPr/>
          <a:lstStyle/>
          <a:p>
            <a:fld id="{053602A2-52E5-41A6-88F9-0F5936025B5A}"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E40262-3744-4007-9033-4D8072971DF8}" type="slidenum">
              <a:rPr lang="en-US" smtClean="0"/>
              <a:t>‹#›</a:t>
            </a:fld>
            <a:endParaRPr lang="en-US"/>
          </a:p>
        </p:txBody>
      </p:sp>
    </p:spTree>
    <p:extLst>
      <p:ext uri="{BB962C8B-B14F-4D97-AF65-F5344CB8AC3E}">
        <p14:creationId xmlns:p14="http://schemas.microsoft.com/office/powerpoint/2010/main" val="3945000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53602A2-52E5-41A6-88F9-0F5936025B5A}" type="datetimeFigureOut">
              <a:rPr lang="en-US" smtClean="0"/>
              <a:t>3/24/23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01E40262-3744-4007-9033-4D8072971DF8}" type="slidenum">
              <a:rPr lang="en-US" smtClean="0"/>
              <a:t>‹#›</a:t>
            </a:fld>
            <a:endParaRPr lang="en-US"/>
          </a:p>
        </p:txBody>
      </p:sp>
    </p:spTree>
    <p:extLst>
      <p:ext uri="{BB962C8B-B14F-4D97-AF65-F5344CB8AC3E}">
        <p14:creationId xmlns:p14="http://schemas.microsoft.com/office/powerpoint/2010/main" val="1864474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16174724" y="7376161"/>
            <a:ext cx="29330124" cy="14020800"/>
          </a:xfrm>
        </p:spPr>
        <p:txBody>
          <a:bodyPr anchor="ctr">
            <a:noAutofit/>
          </a:bodyPr>
          <a:lstStyle/>
          <a:p>
            <a:br>
              <a:rPr lang="en-US" altLang="en-US" sz="25000" dirty="0">
                <a:latin typeface="+mn-lt"/>
              </a:rPr>
            </a:br>
            <a:r>
              <a:rPr lang="en-US" altLang="en-US" sz="20000" dirty="0">
                <a:latin typeface="+mn-lt"/>
              </a:rPr>
              <a:t>Data Mining - Kaggle Competition </a:t>
            </a:r>
            <a:br>
              <a:rPr lang="en-US" altLang="en-US" sz="20000" dirty="0">
                <a:latin typeface="+mn-lt"/>
              </a:rPr>
            </a:br>
            <a:r>
              <a:rPr lang="en-US" altLang="en-US" sz="20000" dirty="0">
                <a:latin typeface="+mn-lt"/>
              </a:rPr>
              <a:t>Banking Dataset</a:t>
            </a:r>
            <a:br>
              <a:rPr lang="en-US" altLang="en-US" sz="25000" dirty="0">
                <a:latin typeface="+mn-lt"/>
              </a:rPr>
            </a:br>
            <a:endParaRPr lang="en-US" altLang="en-US" sz="25000" dirty="0">
              <a:latin typeface="+mn-lt"/>
            </a:endParaRPr>
          </a:p>
        </p:txBody>
      </p:sp>
      <p:sp>
        <p:nvSpPr>
          <p:cNvPr id="3" name="TextBox 2">
            <a:extLst>
              <a:ext uri="{FF2B5EF4-FFF2-40B4-BE49-F238E27FC236}">
                <a16:creationId xmlns:a16="http://schemas.microsoft.com/office/drawing/2014/main" id="{17AAB752-7F17-0C73-771E-A49F5A14E2B0}"/>
              </a:ext>
            </a:extLst>
          </p:cNvPr>
          <p:cNvSpPr txBox="1"/>
          <p:nvPr/>
        </p:nvSpPr>
        <p:spPr>
          <a:xfrm>
            <a:off x="28077459" y="30444141"/>
            <a:ext cx="16512988" cy="1631216"/>
          </a:xfrm>
          <a:prstGeom prst="rect">
            <a:avLst/>
          </a:prstGeom>
          <a:noFill/>
        </p:spPr>
        <p:txBody>
          <a:bodyPr wrap="square" rtlCol="0">
            <a:spAutoFit/>
          </a:bodyPr>
          <a:lstStyle/>
          <a:p>
            <a:r>
              <a:rPr lang="en-US" sz="10000" b="1" dirty="0"/>
              <a:t>Stat 642 – 674 :  Yamini Rege</a:t>
            </a: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91">
            <a:extLst>
              <a:ext uri="{FF2B5EF4-FFF2-40B4-BE49-F238E27FC236}">
                <a16:creationId xmlns:a16="http://schemas.microsoft.com/office/drawing/2014/main" id="{07B07402-8EC3-2594-3FB3-0B838467BC58}"/>
              </a:ext>
            </a:extLst>
          </p:cNvPr>
          <p:cNvSpPr/>
          <p:nvPr/>
        </p:nvSpPr>
        <p:spPr>
          <a:xfrm>
            <a:off x="566949" y="450460"/>
            <a:ext cx="42757302" cy="2648340"/>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r>
              <a:rPr lang="en-US" altLang="zh-CN" sz="10000" b="1" kern="0" dirty="0">
                <a:solidFill>
                  <a:schemeClr val="bg1"/>
                </a:solidFill>
                <a:ea typeface="宋体" panose="02010600030101010101" pitchFamily="2" charset="-122"/>
                <a:cs typeface="Arial" panose="020B0604020202020204" pitchFamily="34" charset="0"/>
              </a:rPr>
              <a:t>Agenda</a:t>
            </a:r>
            <a:endParaRPr lang="zh-CN" altLang="en-US" sz="10000" b="1" kern="0" dirty="0">
              <a:solidFill>
                <a:schemeClr val="bg1"/>
              </a:solidFill>
              <a:ea typeface="宋体" panose="02010600030101010101" pitchFamily="2" charset="-122"/>
              <a:cs typeface="Arial" panose="020B0604020202020204" pitchFamily="34" charset="0"/>
            </a:endParaRPr>
          </a:p>
        </p:txBody>
      </p:sp>
      <p:sp>
        <p:nvSpPr>
          <p:cNvPr id="5" name="TextBox 4">
            <a:extLst>
              <a:ext uri="{FF2B5EF4-FFF2-40B4-BE49-F238E27FC236}">
                <a16:creationId xmlns:a16="http://schemas.microsoft.com/office/drawing/2014/main" id="{1594C23E-B1E8-731E-9221-6AECECFB9FA1}"/>
              </a:ext>
            </a:extLst>
          </p:cNvPr>
          <p:cNvSpPr txBox="1"/>
          <p:nvPr/>
        </p:nvSpPr>
        <p:spPr>
          <a:xfrm>
            <a:off x="1106905" y="4571999"/>
            <a:ext cx="32533390" cy="16989266"/>
          </a:xfrm>
          <a:prstGeom prst="rect">
            <a:avLst/>
          </a:prstGeom>
          <a:noFill/>
        </p:spPr>
        <p:txBody>
          <a:bodyPr wrap="square" rtlCol="0">
            <a:spAutoFit/>
          </a:bodyPr>
          <a:lstStyle/>
          <a:p>
            <a:pPr marL="1143000" indent="-1143000">
              <a:buFont typeface="Wingdings" pitchFamily="2" charset="2"/>
              <a:buChar char="Ø"/>
            </a:pPr>
            <a:r>
              <a:rPr lang="en-US" sz="12000" dirty="0">
                <a:effectLst/>
                <a:latin typeface="Calibri" panose="020F0502020204030204" pitchFamily="34" charset="0"/>
                <a:cs typeface="Calibri" panose="020F0502020204030204" pitchFamily="34" charset="0"/>
              </a:rPr>
              <a:t>Data understanding </a:t>
            </a:r>
          </a:p>
          <a:p>
            <a:pPr marL="1143000" indent="-1143000">
              <a:buFont typeface="Wingdings" pitchFamily="2" charset="2"/>
              <a:buChar char="Ø"/>
            </a:pPr>
            <a:endParaRPr lang="en-US" sz="12000" dirty="0">
              <a:effectLst/>
              <a:latin typeface="Calibri" panose="020F0502020204030204" pitchFamily="34" charset="0"/>
              <a:cs typeface="Calibri" panose="020F0502020204030204" pitchFamily="34" charset="0"/>
            </a:endParaRPr>
          </a:p>
          <a:p>
            <a:pPr marL="1143000" indent="-1143000">
              <a:buFont typeface="Wingdings" pitchFamily="2" charset="2"/>
              <a:buChar char="Ø"/>
            </a:pPr>
            <a:r>
              <a:rPr lang="en-US" sz="12000" dirty="0">
                <a:effectLst/>
                <a:latin typeface="Calibri" panose="020F0502020204030204" pitchFamily="34" charset="0"/>
                <a:cs typeface="Calibri" panose="020F0502020204030204" pitchFamily="34" charset="0"/>
              </a:rPr>
              <a:t>Data preparation</a:t>
            </a:r>
            <a:endParaRPr lang="en-US" sz="12000" dirty="0">
              <a:latin typeface="Calibri" panose="020F0502020204030204" pitchFamily="34" charset="0"/>
              <a:cs typeface="Calibri" panose="020F0502020204030204" pitchFamily="34" charset="0"/>
            </a:endParaRPr>
          </a:p>
          <a:p>
            <a:pPr marL="1143000" indent="-1143000">
              <a:buFont typeface="Wingdings" pitchFamily="2" charset="2"/>
              <a:buChar char="Ø"/>
            </a:pPr>
            <a:endParaRPr lang="en-US" sz="12000" dirty="0">
              <a:effectLst/>
              <a:latin typeface="Calibri" panose="020F0502020204030204" pitchFamily="34" charset="0"/>
              <a:cs typeface="Calibri" panose="020F0502020204030204" pitchFamily="34" charset="0"/>
            </a:endParaRPr>
          </a:p>
          <a:p>
            <a:pPr marL="1143000" indent="-1143000">
              <a:buFont typeface="Wingdings" pitchFamily="2" charset="2"/>
              <a:buChar char="Ø"/>
            </a:pPr>
            <a:r>
              <a:rPr lang="en-US" sz="12000" dirty="0">
                <a:effectLst/>
                <a:latin typeface="Calibri" panose="020F0502020204030204" pitchFamily="34" charset="0"/>
                <a:cs typeface="Calibri" panose="020F0502020204030204" pitchFamily="34" charset="0"/>
              </a:rPr>
              <a:t>Modeling </a:t>
            </a:r>
            <a:endParaRPr lang="en-US" sz="12000" dirty="0">
              <a:latin typeface="Calibri" panose="020F0502020204030204" pitchFamily="34" charset="0"/>
              <a:cs typeface="Calibri" panose="020F0502020204030204" pitchFamily="34" charset="0"/>
            </a:endParaRPr>
          </a:p>
          <a:p>
            <a:pPr marL="1143000" indent="-1143000">
              <a:buFont typeface="Wingdings" pitchFamily="2" charset="2"/>
              <a:buChar char="Ø"/>
            </a:pPr>
            <a:endParaRPr lang="en-US" sz="12000" dirty="0">
              <a:latin typeface="Calibri" panose="020F0502020204030204" pitchFamily="34" charset="0"/>
              <a:cs typeface="Calibri" panose="020F0502020204030204" pitchFamily="34" charset="0"/>
            </a:endParaRPr>
          </a:p>
          <a:p>
            <a:pPr marL="1143000" indent="-1143000">
              <a:buFont typeface="Wingdings" pitchFamily="2" charset="2"/>
              <a:buChar char="Ø"/>
            </a:pPr>
            <a:r>
              <a:rPr lang="en-US" sz="12000" dirty="0">
                <a:effectLst/>
                <a:latin typeface="Calibri" panose="020F0502020204030204" pitchFamily="34" charset="0"/>
                <a:cs typeface="Calibri" panose="020F0502020204030204" pitchFamily="34" charset="0"/>
              </a:rPr>
              <a:t>Evaluation methodology </a:t>
            </a:r>
          </a:p>
          <a:p>
            <a:pPr marL="1143000" indent="-1143000">
              <a:buFont typeface="Wingdings" pitchFamily="2" charset="2"/>
              <a:buChar char="Ø"/>
            </a:pPr>
            <a:endParaRPr lang="en-US" sz="12000" dirty="0">
              <a:latin typeface="Calibri" panose="020F0502020204030204" pitchFamily="34" charset="0"/>
              <a:cs typeface="Calibri" panose="020F0502020204030204" pitchFamily="34" charset="0"/>
            </a:endParaRPr>
          </a:p>
          <a:p>
            <a:pPr marL="1143000" indent="-1143000">
              <a:buFont typeface="Wingdings" pitchFamily="2" charset="2"/>
              <a:buChar char="Ø"/>
            </a:pPr>
            <a:r>
              <a:rPr lang="en-US" sz="12000" dirty="0">
                <a:effectLst/>
                <a:latin typeface="Calibri" panose="020F0502020204030204" pitchFamily="34" charset="0"/>
                <a:cs typeface="Calibri" panose="020F0502020204030204" pitchFamily="34" charset="0"/>
              </a:rPr>
              <a:t>Managerial implications</a:t>
            </a:r>
          </a:p>
          <a:p>
            <a:endParaRPr lang="en-US" dirty="0"/>
          </a:p>
        </p:txBody>
      </p:sp>
      <p:pic>
        <p:nvPicPr>
          <p:cNvPr id="1026" name="Picture 2" descr="Agenda For Meeting List Of Event With Remind Flat Template Of Schedule With  Time For Business Plan Summary In School Important Document With Program On  Board Presentation With Memo Vector Stock Illustration -">
            <a:extLst>
              <a:ext uri="{FF2B5EF4-FFF2-40B4-BE49-F238E27FC236}">
                <a16:creationId xmlns:a16="http://schemas.microsoft.com/office/drawing/2014/main" id="{740F5D42-3B4A-4641-2C7A-0BB357D4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1810" y="4283917"/>
            <a:ext cx="21464337" cy="2575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2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91">
            <a:extLst>
              <a:ext uri="{FF2B5EF4-FFF2-40B4-BE49-F238E27FC236}">
                <a16:creationId xmlns:a16="http://schemas.microsoft.com/office/drawing/2014/main" id="{94D49DE4-4F02-2C28-4D24-67A0AD3E450B}"/>
              </a:ext>
            </a:extLst>
          </p:cNvPr>
          <p:cNvSpPr/>
          <p:nvPr/>
        </p:nvSpPr>
        <p:spPr>
          <a:xfrm>
            <a:off x="566949" y="450460"/>
            <a:ext cx="42757302" cy="2648340"/>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r>
              <a:rPr lang="en-US" altLang="zh-CN" sz="9500" b="1" kern="0" spc="42" dirty="0">
                <a:solidFill>
                  <a:schemeClr val="bg1"/>
                </a:solidFill>
                <a:ea typeface="方正舒体" panose="02010601030101010101" pitchFamily="2" charset="-122"/>
                <a:cs typeface="Arial" panose="020B0604020202020204" pitchFamily="34" charset="0"/>
                <a:sym typeface="+mn-ea"/>
              </a:rPr>
              <a:t>Data Understanding</a:t>
            </a:r>
            <a:endParaRPr lang="zh-CN" altLang="en-US" sz="9500" kern="0" dirty="0">
              <a:solidFill>
                <a:schemeClr val="accent4"/>
              </a:solidFill>
              <a:latin typeface="Arial" panose="020B0604020202020204" pitchFamily="34" charset="0"/>
              <a:ea typeface="宋体" panose="02010600030101010101" pitchFamily="2" charset="-122"/>
              <a:cs typeface="Arial" panose="020B0604020202020204" pitchFamily="34" charset="0"/>
            </a:endParaRPr>
          </a:p>
        </p:txBody>
      </p:sp>
      <p:sp>
        <p:nvSpPr>
          <p:cNvPr id="5" name="AutoShape 22">
            <a:extLst>
              <a:ext uri="{FF2B5EF4-FFF2-40B4-BE49-F238E27FC236}">
                <a16:creationId xmlns:a16="http://schemas.microsoft.com/office/drawing/2014/main" id="{398BFC11-E633-D5DF-26EB-E1974BF91946}"/>
              </a:ext>
            </a:extLst>
          </p:cNvPr>
          <p:cNvSpPr>
            <a:spLocks noChangeArrowheads="1"/>
          </p:cNvSpPr>
          <p:nvPr/>
        </p:nvSpPr>
        <p:spPr bwMode="auto">
          <a:xfrm>
            <a:off x="566948" y="3407127"/>
            <a:ext cx="16745692" cy="1387905"/>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5500" b="1" dirty="0">
                <a:solidFill>
                  <a:schemeClr val="tx1"/>
                </a:solidFill>
                <a:cs typeface="Arial" panose="020B0604020202020204" pitchFamily="34" charset="0"/>
              </a:rPr>
              <a:t>Introduction</a:t>
            </a:r>
          </a:p>
        </p:txBody>
      </p:sp>
      <p:sp>
        <p:nvSpPr>
          <p:cNvPr id="9" name="AutoShape 22">
            <a:extLst>
              <a:ext uri="{FF2B5EF4-FFF2-40B4-BE49-F238E27FC236}">
                <a16:creationId xmlns:a16="http://schemas.microsoft.com/office/drawing/2014/main" id="{A3DE2D9E-14FD-7A3B-0D55-2702355110A4}"/>
              </a:ext>
            </a:extLst>
          </p:cNvPr>
          <p:cNvSpPr>
            <a:spLocks noChangeArrowheads="1"/>
          </p:cNvSpPr>
          <p:nvPr/>
        </p:nvSpPr>
        <p:spPr bwMode="auto">
          <a:xfrm>
            <a:off x="1550412" y="24601586"/>
            <a:ext cx="7256252" cy="3593291"/>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5500" b="1" dirty="0">
                <a:solidFill>
                  <a:schemeClr val="tx1"/>
                </a:solidFill>
                <a:cs typeface="Arial" panose="020B0604020202020204" pitchFamily="34" charset="0"/>
              </a:rPr>
              <a:t>Objective</a:t>
            </a:r>
          </a:p>
        </p:txBody>
      </p:sp>
      <p:sp>
        <p:nvSpPr>
          <p:cNvPr id="10" name="TextBox 9">
            <a:extLst>
              <a:ext uri="{FF2B5EF4-FFF2-40B4-BE49-F238E27FC236}">
                <a16:creationId xmlns:a16="http://schemas.microsoft.com/office/drawing/2014/main" id="{32F34798-1008-D9F8-78E7-60337E6BDC79}"/>
              </a:ext>
            </a:extLst>
          </p:cNvPr>
          <p:cNvSpPr txBox="1"/>
          <p:nvPr/>
        </p:nvSpPr>
        <p:spPr>
          <a:xfrm>
            <a:off x="773018" y="4958834"/>
            <a:ext cx="17575942" cy="4478149"/>
          </a:xfrm>
          <a:prstGeom prst="rect">
            <a:avLst/>
          </a:prstGeom>
          <a:noFill/>
        </p:spPr>
        <p:txBody>
          <a:bodyPr wrap="square">
            <a:spAutoFit/>
          </a:bodyPr>
          <a:lstStyle/>
          <a:p>
            <a:pPr marL="685800" indent="-685800" algn="just">
              <a:buFont typeface="Arial" panose="020B0604020202020204" pitchFamily="34" charset="0"/>
              <a:buChar char="•"/>
            </a:pPr>
            <a:r>
              <a:rPr lang="en-US" sz="5500" dirty="0">
                <a:cs typeface="Arial" panose="020B0604020202020204" pitchFamily="34" charset="0"/>
              </a:rPr>
              <a:t>Banks allocates huge amount of money on campaigning to promote their products.</a:t>
            </a:r>
            <a:endParaRPr lang="en-US" sz="5500" dirty="0">
              <a:ea typeface="DengXian" panose="02010600030101010101" pitchFamily="2" charset="-122"/>
              <a:cs typeface="Arial" panose="020B0604020202020204" pitchFamily="34" charset="0"/>
            </a:endParaRPr>
          </a:p>
          <a:p>
            <a:pPr marL="685800" indent="-685800" algn="just">
              <a:buFont typeface="Arial" panose="020B0604020202020204" pitchFamily="34" charset="0"/>
              <a:buChar char="•"/>
            </a:pPr>
            <a:r>
              <a:rPr lang="en-US" sz="5500" dirty="0">
                <a:cs typeface="Arial" panose="020B0604020202020204" pitchFamily="34" charset="0"/>
              </a:rPr>
              <a:t>Increasing the number of campaigns leads to increase in cost, it also reduces effects on the general public. Therefore, the campaigns should be effective</a:t>
            </a:r>
            <a:r>
              <a:rPr lang="en-US" sz="6500" dirty="0">
                <a:cs typeface="Arial" panose="020B0604020202020204" pitchFamily="34" charset="0"/>
              </a:rPr>
              <a:t>.</a:t>
            </a:r>
            <a:r>
              <a:rPr lang="en-US" sz="6500" dirty="0">
                <a:ea typeface="DengXian" panose="02010600030101010101" pitchFamily="2" charset="-122"/>
                <a:cs typeface="Arial" panose="020B0604020202020204" pitchFamily="34" charset="0"/>
              </a:rPr>
              <a:t>.</a:t>
            </a:r>
          </a:p>
        </p:txBody>
      </p:sp>
      <p:sp>
        <p:nvSpPr>
          <p:cNvPr id="11" name="Subtitle 2">
            <a:extLst>
              <a:ext uri="{FF2B5EF4-FFF2-40B4-BE49-F238E27FC236}">
                <a16:creationId xmlns:a16="http://schemas.microsoft.com/office/drawing/2014/main" id="{9BE787A4-38FF-1986-CD7E-80683A2235ED}"/>
              </a:ext>
            </a:extLst>
          </p:cNvPr>
          <p:cNvSpPr txBox="1">
            <a:spLocks/>
          </p:cNvSpPr>
          <p:nvPr/>
        </p:nvSpPr>
        <p:spPr>
          <a:xfrm>
            <a:off x="566948" y="12145036"/>
            <a:ext cx="2806674" cy="1337126"/>
          </a:xfrm>
          <a:prstGeom prst="rect">
            <a:avLst/>
          </a:prstGeom>
        </p:spPr>
        <p:txBody>
          <a:bodyPr vert="horz" lIns="91440" tIns="45720" rIns="91440" bIns="45720" rtlCol="0">
            <a:no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sz="6500" b="1" dirty="0">
                <a:latin typeface="Calibri" panose="020F0502020204030204" pitchFamily="34" charset="0"/>
                <a:ea typeface="DengXian" panose="02010600030101010101" pitchFamily="2" charset="-122"/>
                <a:cs typeface="Calibri" panose="020F0502020204030204" pitchFamily="34" charset="0"/>
              </a:rPr>
              <a:t>28831</a:t>
            </a:r>
          </a:p>
        </p:txBody>
      </p:sp>
      <p:sp>
        <p:nvSpPr>
          <p:cNvPr id="12" name="圆角矩形 91">
            <a:extLst>
              <a:ext uri="{FF2B5EF4-FFF2-40B4-BE49-F238E27FC236}">
                <a16:creationId xmlns:a16="http://schemas.microsoft.com/office/drawing/2014/main" id="{2F3C8566-2623-8700-1B7A-A7257E8A5632}"/>
              </a:ext>
            </a:extLst>
          </p:cNvPr>
          <p:cNvSpPr/>
          <p:nvPr/>
        </p:nvSpPr>
        <p:spPr>
          <a:xfrm>
            <a:off x="477134" y="13350320"/>
            <a:ext cx="2986302" cy="948438"/>
          </a:xfrm>
          <a:prstGeom prst="roundRect">
            <a:avLst/>
          </a:prstGeom>
          <a:solidFill>
            <a:schemeClr val="accent4"/>
          </a:solidFill>
          <a:ln w="12700" cap="flat" cmpd="sng" algn="ctr">
            <a:solidFill>
              <a:srgbClr val="C00000"/>
            </a:solidFill>
            <a:prstDash val="solid"/>
            <a:miter lim="800000"/>
          </a:ln>
          <a:effectLst/>
        </p:spPr>
        <p:txBody>
          <a:bodyPr anchor="ctr"/>
          <a:lstStyle/>
          <a:p>
            <a:pPr algn="ctr" eaLnBrk="1" fontAlgn="auto" hangingPunct="1">
              <a:spcBef>
                <a:spcPts val="0"/>
              </a:spcBef>
              <a:spcAft>
                <a:spcPts val="0"/>
              </a:spcAft>
              <a:defRPr/>
            </a:pPr>
            <a:r>
              <a:rPr lang="en-US" altLang="zh-CN" sz="4000" b="1" kern="0" spc="42" dirty="0">
                <a:solidFill>
                  <a:prstClr val="white"/>
                </a:solidFill>
                <a:ea typeface="方正舒体" panose="02010601030101010101" pitchFamily="2" charset="-122"/>
                <a:cs typeface="Arial" panose="020B0604020202020204" pitchFamily="34" charset="0"/>
                <a:sym typeface="+mn-ea"/>
              </a:rPr>
              <a:t>Customers</a:t>
            </a:r>
            <a:endParaRPr lang="zh-CN" altLang="en-US" sz="4000" kern="0" dirty="0">
              <a:solidFill>
                <a:srgbClr val="C00000"/>
              </a:solidFill>
              <a:ea typeface="宋体" panose="02010600030101010101" pitchFamily="2" charset="-122"/>
              <a:cs typeface="Arial" panose="020B0604020202020204" pitchFamily="34" charset="0"/>
            </a:endParaRPr>
          </a:p>
        </p:txBody>
      </p:sp>
      <p:sp>
        <p:nvSpPr>
          <p:cNvPr id="13" name="AutoShape 22">
            <a:extLst>
              <a:ext uri="{FF2B5EF4-FFF2-40B4-BE49-F238E27FC236}">
                <a16:creationId xmlns:a16="http://schemas.microsoft.com/office/drawing/2014/main" id="{28FC2A1F-6664-7CE6-FA90-2A61CD528EEB}"/>
              </a:ext>
            </a:extLst>
          </p:cNvPr>
          <p:cNvSpPr>
            <a:spLocks noChangeArrowheads="1"/>
          </p:cNvSpPr>
          <p:nvPr/>
        </p:nvSpPr>
        <p:spPr bwMode="auto">
          <a:xfrm>
            <a:off x="566950" y="10055139"/>
            <a:ext cx="12465122" cy="1612292"/>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5500" b="1" dirty="0">
                <a:solidFill>
                  <a:schemeClr val="tx1"/>
                </a:solidFill>
                <a:cs typeface="Arial" panose="020B0604020202020204" pitchFamily="34" charset="0"/>
              </a:rPr>
              <a:t>Dataset</a:t>
            </a:r>
          </a:p>
        </p:txBody>
      </p:sp>
      <p:sp>
        <p:nvSpPr>
          <p:cNvPr id="14" name="Subtitle 2">
            <a:extLst>
              <a:ext uri="{FF2B5EF4-FFF2-40B4-BE49-F238E27FC236}">
                <a16:creationId xmlns:a16="http://schemas.microsoft.com/office/drawing/2014/main" id="{F5C2E6F3-603F-1716-4767-3ED2B789C5A4}"/>
              </a:ext>
            </a:extLst>
          </p:cNvPr>
          <p:cNvSpPr txBox="1">
            <a:spLocks/>
          </p:cNvSpPr>
          <p:nvPr/>
        </p:nvSpPr>
        <p:spPr>
          <a:xfrm>
            <a:off x="477134" y="14836121"/>
            <a:ext cx="2806674" cy="1337126"/>
          </a:xfrm>
          <a:prstGeom prst="rect">
            <a:avLst/>
          </a:prstGeom>
        </p:spPr>
        <p:txBody>
          <a:bodyPr vert="horz" lIns="91440" tIns="45720" rIns="91440" bIns="45720" rtlCol="0">
            <a:no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sz="6500" b="1" dirty="0">
                <a:ea typeface="DengXian" panose="02010600030101010101" pitchFamily="2" charset="-122"/>
                <a:cs typeface="Arial" panose="020B0604020202020204" pitchFamily="34" charset="0"/>
              </a:rPr>
              <a:t>21</a:t>
            </a:r>
          </a:p>
          <a:p>
            <a:endParaRPr lang="en-US" sz="4800" b="1" dirty="0">
              <a:latin typeface="Arial" panose="020B0604020202020204" pitchFamily="34" charset="0"/>
              <a:ea typeface="DengXian" panose="02010600030101010101" pitchFamily="2" charset="-122"/>
              <a:cs typeface="Arial" panose="020B0604020202020204" pitchFamily="34" charset="0"/>
            </a:endParaRPr>
          </a:p>
        </p:txBody>
      </p:sp>
      <p:sp>
        <p:nvSpPr>
          <p:cNvPr id="16" name="圆角矩形 91">
            <a:extLst>
              <a:ext uri="{FF2B5EF4-FFF2-40B4-BE49-F238E27FC236}">
                <a16:creationId xmlns:a16="http://schemas.microsoft.com/office/drawing/2014/main" id="{F98C93DB-2965-2110-815F-9F2658E408F2}"/>
              </a:ext>
            </a:extLst>
          </p:cNvPr>
          <p:cNvSpPr/>
          <p:nvPr/>
        </p:nvSpPr>
        <p:spPr>
          <a:xfrm>
            <a:off x="387320" y="16078144"/>
            <a:ext cx="2986302" cy="948438"/>
          </a:xfrm>
          <a:prstGeom prst="roundRect">
            <a:avLst/>
          </a:prstGeom>
          <a:solidFill>
            <a:schemeClr val="accent4"/>
          </a:solidFill>
          <a:ln w="12700" cap="flat" cmpd="sng" algn="ctr">
            <a:solidFill>
              <a:srgbClr val="C00000"/>
            </a:solidFill>
            <a:prstDash val="solid"/>
            <a:miter lim="800000"/>
          </a:ln>
          <a:effectLst/>
        </p:spPr>
        <p:txBody>
          <a:bodyPr anchor="ctr"/>
          <a:lstStyle/>
          <a:p>
            <a:pPr algn="ctr" eaLnBrk="1" fontAlgn="auto" hangingPunct="1">
              <a:spcBef>
                <a:spcPts val="0"/>
              </a:spcBef>
              <a:spcAft>
                <a:spcPts val="0"/>
              </a:spcAft>
              <a:defRPr/>
            </a:pPr>
            <a:r>
              <a:rPr lang="en-US" altLang="zh-CN" sz="4000" kern="0" dirty="0">
                <a:solidFill>
                  <a:schemeClr val="bg1"/>
                </a:solidFill>
                <a:ea typeface="宋体" panose="02010600030101010101" pitchFamily="2" charset="-122"/>
                <a:cs typeface="Arial" panose="020B0604020202020204" pitchFamily="34" charset="0"/>
              </a:rPr>
              <a:t>Variables</a:t>
            </a:r>
            <a:endParaRPr lang="zh-CN" altLang="en-US" sz="4000" kern="0" dirty="0">
              <a:solidFill>
                <a:schemeClr val="bg1"/>
              </a:solidFill>
              <a:ea typeface="宋体" panose="02010600030101010101" pitchFamily="2" charset="-122"/>
              <a:cs typeface="Arial" panose="020B0604020202020204" pitchFamily="34" charset="0"/>
            </a:endParaRPr>
          </a:p>
        </p:txBody>
      </p:sp>
      <p:sp>
        <p:nvSpPr>
          <p:cNvPr id="18" name="TextBox 17">
            <a:extLst>
              <a:ext uri="{FF2B5EF4-FFF2-40B4-BE49-F238E27FC236}">
                <a16:creationId xmlns:a16="http://schemas.microsoft.com/office/drawing/2014/main" id="{DCE64C64-81C5-0861-8814-2B731623D814}"/>
              </a:ext>
            </a:extLst>
          </p:cNvPr>
          <p:cNvSpPr txBox="1"/>
          <p:nvPr/>
        </p:nvSpPr>
        <p:spPr>
          <a:xfrm>
            <a:off x="369970" y="18518250"/>
            <a:ext cx="15771807" cy="892552"/>
          </a:xfrm>
          <a:prstGeom prst="rect">
            <a:avLst/>
          </a:prstGeom>
          <a:noFill/>
        </p:spPr>
        <p:txBody>
          <a:bodyPr wrap="square">
            <a:spAutoFit/>
          </a:bodyPr>
          <a:lstStyle/>
          <a:p>
            <a:pPr algn="just"/>
            <a:r>
              <a:rPr lang="en-US" sz="5200" dirty="0">
                <a:ea typeface="DengXian" panose="02010600030101010101" pitchFamily="2" charset="-122"/>
                <a:cs typeface="Arial" panose="020B0604020202020204" pitchFamily="34" charset="0"/>
              </a:rPr>
              <a:t>The graphs shows that the data is imbalanced </a:t>
            </a:r>
          </a:p>
        </p:txBody>
      </p:sp>
      <p:pic>
        <p:nvPicPr>
          <p:cNvPr id="3" name="Picture 2" descr="Chart&#10;&#10;Description automatically generated">
            <a:extLst>
              <a:ext uri="{FF2B5EF4-FFF2-40B4-BE49-F238E27FC236}">
                <a16:creationId xmlns:a16="http://schemas.microsoft.com/office/drawing/2014/main" id="{CA4083D3-EA03-9D0E-7312-FC992D5A4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20" y="24319300"/>
            <a:ext cx="11320252" cy="8460399"/>
          </a:xfrm>
          <a:prstGeom prst="rect">
            <a:avLst/>
          </a:prstGeom>
        </p:spPr>
      </p:pic>
      <p:sp>
        <p:nvSpPr>
          <p:cNvPr id="6" name="AutoShape 22">
            <a:extLst>
              <a:ext uri="{FF2B5EF4-FFF2-40B4-BE49-F238E27FC236}">
                <a16:creationId xmlns:a16="http://schemas.microsoft.com/office/drawing/2014/main" id="{15EF0FF1-FD33-5A62-1392-B80197FA3482}"/>
              </a:ext>
            </a:extLst>
          </p:cNvPr>
          <p:cNvSpPr>
            <a:spLocks noChangeArrowheads="1"/>
          </p:cNvSpPr>
          <p:nvPr/>
        </p:nvSpPr>
        <p:spPr bwMode="auto">
          <a:xfrm>
            <a:off x="566950" y="20309011"/>
            <a:ext cx="12465122" cy="1612292"/>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5500" b="1" dirty="0">
                <a:solidFill>
                  <a:schemeClr val="tx1"/>
                </a:solidFill>
                <a:cs typeface="Arial" panose="020B0604020202020204" pitchFamily="34" charset="0"/>
              </a:rPr>
              <a:t>Correlation of Variables</a:t>
            </a:r>
          </a:p>
        </p:txBody>
      </p:sp>
      <p:sp>
        <p:nvSpPr>
          <p:cNvPr id="19" name="TextBox 18">
            <a:extLst>
              <a:ext uri="{FF2B5EF4-FFF2-40B4-BE49-F238E27FC236}">
                <a16:creationId xmlns:a16="http://schemas.microsoft.com/office/drawing/2014/main" id="{B34DFDEA-2F55-4B3F-5C0E-8919E5C81A3F}"/>
              </a:ext>
            </a:extLst>
          </p:cNvPr>
          <p:cNvSpPr txBox="1"/>
          <p:nvPr/>
        </p:nvSpPr>
        <p:spPr>
          <a:xfrm>
            <a:off x="387319" y="22378633"/>
            <a:ext cx="11445423" cy="1477328"/>
          </a:xfrm>
          <a:prstGeom prst="rect">
            <a:avLst/>
          </a:prstGeom>
          <a:noFill/>
        </p:spPr>
        <p:txBody>
          <a:bodyPr wrap="square">
            <a:spAutoFit/>
          </a:bodyPr>
          <a:lstStyle/>
          <a:p>
            <a:pPr marL="685800" indent="-685800" algn="just">
              <a:buFont typeface="Arial" panose="020B0604020202020204" pitchFamily="34" charset="0"/>
              <a:buChar char="•"/>
            </a:pPr>
            <a:r>
              <a:rPr lang="en-US" sz="4500" dirty="0">
                <a:cs typeface="Arial" panose="020B0604020202020204" pitchFamily="34" charset="0"/>
              </a:rPr>
              <a:t>Employees, Employment and Euri3 are highly correlated variables. </a:t>
            </a:r>
            <a:endParaRPr lang="en-US" sz="4500" dirty="0">
              <a:ea typeface="DengXian" panose="02010600030101010101" pitchFamily="2" charset="-122"/>
              <a:cs typeface="Arial" panose="020B0604020202020204" pitchFamily="34" charset="0"/>
            </a:endParaRPr>
          </a:p>
        </p:txBody>
      </p:sp>
      <p:sp>
        <p:nvSpPr>
          <p:cNvPr id="23" name="TextBox 22">
            <a:extLst>
              <a:ext uri="{FF2B5EF4-FFF2-40B4-BE49-F238E27FC236}">
                <a16:creationId xmlns:a16="http://schemas.microsoft.com/office/drawing/2014/main" id="{A30D2B93-B4F7-C1F7-2AC9-0D10BCA5A490}"/>
              </a:ext>
            </a:extLst>
          </p:cNvPr>
          <p:cNvSpPr txBox="1"/>
          <p:nvPr/>
        </p:nvSpPr>
        <p:spPr>
          <a:xfrm>
            <a:off x="15594945" y="17775365"/>
            <a:ext cx="14035035" cy="784830"/>
          </a:xfrm>
          <a:prstGeom prst="rect">
            <a:avLst/>
          </a:prstGeom>
          <a:noFill/>
        </p:spPr>
        <p:txBody>
          <a:bodyPr wrap="square">
            <a:spAutoFit/>
          </a:bodyPr>
          <a:lstStyle/>
          <a:p>
            <a:pPr algn="just"/>
            <a:r>
              <a:rPr lang="en-US" sz="4500" dirty="0">
                <a:cs typeface="Arial" panose="020B0604020202020204" pitchFamily="34" charset="0"/>
              </a:rPr>
              <a:t>Top 2 types of job in the dataset is admin and artisan. </a:t>
            </a:r>
            <a:endParaRPr lang="en-US" sz="4500" dirty="0">
              <a:ea typeface="DengXian" panose="02010600030101010101" pitchFamily="2" charset="-122"/>
              <a:cs typeface="Arial" panose="020B0604020202020204" pitchFamily="34" charset="0"/>
            </a:endParaRPr>
          </a:p>
        </p:txBody>
      </p:sp>
      <p:sp>
        <p:nvSpPr>
          <p:cNvPr id="37" name="TextBox 36">
            <a:extLst>
              <a:ext uri="{FF2B5EF4-FFF2-40B4-BE49-F238E27FC236}">
                <a16:creationId xmlns:a16="http://schemas.microsoft.com/office/drawing/2014/main" id="{6B6BDB42-BB72-AF25-2603-40966D256F26}"/>
              </a:ext>
            </a:extLst>
          </p:cNvPr>
          <p:cNvSpPr txBox="1"/>
          <p:nvPr/>
        </p:nvSpPr>
        <p:spPr>
          <a:xfrm>
            <a:off x="31218396" y="18396916"/>
            <a:ext cx="11899785" cy="2862322"/>
          </a:xfrm>
          <a:prstGeom prst="rect">
            <a:avLst/>
          </a:prstGeom>
          <a:noFill/>
        </p:spPr>
        <p:txBody>
          <a:bodyPr wrap="square">
            <a:spAutoFit/>
          </a:bodyPr>
          <a:lstStyle/>
          <a:p>
            <a:pPr algn="just"/>
            <a:r>
              <a:rPr lang="en-US" sz="4500" dirty="0">
                <a:ea typeface="DengXian" panose="02010600030101010101" pitchFamily="2" charset="-122"/>
                <a:cs typeface="Arial" panose="020B0604020202020204" pitchFamily="34" charset="0"/>
              </a:rPr>
              <a:t>Min and Max age of customers is 17 and 98, respectively. Median age is at 38. Out of total customers who opened savings account, age group 25 to 40 contribute to 53%</a:t>
            </a:r>
          </a:p>
        </p:txBody>
      </p:sp>
      <p:sp>
        <p:nvSpPr>
          <p:cNvPr id="38" name="AutoShape 22">
            <a:extLst>
              <a:ext uri="{FF2B5EF4-FFF2-40B4-BE49-F238E27FC236}">
                <a16:creationId xmlns:a16="http://schemas.microsoft.com/office/drawing/2014/main" id="{2E49DF17-5002-4158-299F-56284AB165AD}"/>
              </a:ext>
            </a:extLst>
          </p:cNvPr>
          <p:cNvSpPr>
            <a:spLocks noChangeArrowheads="1"/>
          </p:cNvSpPr>
          <p:nvPr/>
        </p:nvSpPr>
        <p:spPr bwMode="auto">
          <a:xfrm>
            <a:off x="16141778" y="9969262"/>
            <a:ext cx="26976404" cy="1612292"/>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5500" b="1" dirty="0">
                <a:solidFill>
                  <a:schemeClr val="tx1"/>
                </a:solidFill>
                <a:cs typeface="Arial" panose="020B0604020202020204" pitchFamily="34" charset="0"/>
              </a:rPr>
              <a:t>Data Visualisation</a:t>
            </a:r>
          </a:p>
        </p:txBody>
      </p:sp>
      <p:sp>
        <p:nvSpPr>
          <p:cNvPr id="39" name="圆角矩形 91">
            <a:extLst>
              <a:ext uri="{FF2B5EF4-FFF2-40B4-BE49-F238E27FC236}">
                <a16:creationId xmlns:a16="http://schemas.microsoft.com/office/drawing/2014/main" id="{050E8F5F-53C3-10F3-BE32-5545F0DD4787}"/>
              </a:ext>
            </a:extLst>
          </p:cNvPr>
          <p:cNvSpPr/>
          <p:nvPr/>
        </p:nvSpPr>
        <p:spPr>
          <a:xfrm>
            <a:off x="255152" y="32467939"/>
            <a:ext cx="42757302" cy="330633"/>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endParaRPr lang="zh-CN" altLang="en-US" sz="9500" kern="0" dirty="0">
              <a:solidFill>
                <a:schemeClr val="accent4"/>
              </a:solidFill>
              <a:latin typeface="Arial" panose="020B0604020202020204" pitchFamily="34" charset="0"/>
              <a:ea typeface="宋体" panose="02010600030101010101" pitchFamily="2" charset="-122"/>
              <a:cs typeface="Arial" panose="020B0604020202020204" pitchFamily="34" charset="0"/>
            </a:endParaRPr>
          </a:p>
        </p:txBody>
      </p:sp>
      <p:sp>
        <p:nvSpPr>
          <p:cNvPr id="2" name="TextBox 1">
            <a:extLst>
              <a:ext uri="{FF2B5EF4-FFF2-40B4-BE49-F238E27FC236}">
                <a16:creationId xmlns:a16="http://schemas.microsoft.com/office/drawing/2014/main" id="{9F52EE7D-4CD5-2E51-6F0B-85E95C5776B4}"/>
              </a:ext>
            </a:extLst>
          </p:cNvPr>
          <p:cNvSpPr txBox="1"/>
          <p:nvPr/>
        </p:nvSpPr>
        <p:spPr>
          <a:xfrm>
            <a:off x="19768678" y="5244804"/>
            <a:ext cx="23243776" cy="3477875"/>
          </a:xfrm>
          <a:prstGeom prst="rect">
            <a:avLst/>
          </a:prstGeom>
          <a:noFill/>
        </p:spPr>
        <p:txBody>
          <a:bodyPr wrap="square">
            <a:spAutoFit/>
          </a:bodyPr>
          <a:lstStyle/>
          <a:p>
            <a:pPr marL="685800" indent="-685800" algn="just">
              <a:buFont typeface="Arial" panose="020B0604020202020204" pitchFamily="34" charset="0"/>
              <a:buChar char="•"/>
            </a:pPr>
            <a:r>
              <a:rPr lang="en-US" sz="5500" dirty="0">
                <a:ea typeface="DengXian" panose="02010600030101010101" pitchFamily="2" charset="-122"/>
                <a:cs typeface="Arial" panose="020B0604020202020204" pitchFamily="34" charset="0"/>
              </a:rPr>
              <a:t>Increasing efficiency of the campaign by effectively using the data</a:t>
            </a:r>
          </a:p>
          <a:p>
            <a:pPr marL="685800" indent="-685800" algn="just">
              <a:buFont typeface="Arial" panose="020B0604020202020204" pitchFamily="34" charset="0"/>
              <a:buChar char="•"/>
            </a:pPr>
            <a:r>
              <a:rPr lang="en-US" sz="5500" dirty="0">
                <a:ea typeface="DengXian" panose="02010600030101010101" pitchFamily="2" charset="-122"/>
                <a:cs typeface="Arial" panose="020B0604020202020204" pitchFamily="34" charset="0"/>
              </a:rPr>
              <a:t>Identifying the main factors which will impact the success of a campaign.</a:t>
            </a:r>
            <a:r>
              <a:rPr lang="en-US" sz="5500" dirty="0">
                <a:latin typeface="Arial" panose="020B0604020202020204" pitchFamily="34" charset="0"/>
                <a:ea typeface="DengXian" panose="02010600030101010101" pitchFamily="2" charset="-122"/>
                <a:cs typeface="Arial" panose="020B0604020202020204" pitchFamily="34" charset="0"/>
              </a:rPr>
              <a:t> </a:t>
            </a:r>
          </a:p>
          <a:p>
            <a:pPr marL="685800" indent="-685800" algn="just">
              <a:buFont typeface="Arial" panose="020B0604020202020204" pitchFamily="34" charset="0"/>
              <a:buChar char="•"/>
            </a:pPr>
            <a:r>
              <a:rPr lang="en-US" sz="5500" dirty="0">
                <a:ea typeface="DengXian" panose="02010600030101010101" pitchFamily="2" charset="-122"/>
                <a:cs typeface="Arial" panose="020B0604020202020204" pitchFamily="34" charset="0"/>
              </a:rPr>
              <a:t>Predict accuracy of customers who will open savings account.</a:t>
            </a:r>
          </a:p>
          <a:p>
            <a:pPr marL="685800" indent="-685800" algn="just">
              <a:buFont typeface="Arial" panose="020B0604020202020204" pitchFamily="34" charset="0"/>
              <a:buChar char="•"/>
            </a:pPr>
            <a:r>
              <a:rPr lang="en-US" sz="5500" dirty="0">
                <a:ea typeface="DengXian" panose="02010600030101010101" pitchFamily="2" charset="-122"/>
                <a:cs typeface="Arial" panose="020B0604020202020204" pitchFamily="34" charset="0"/>
              </a:rPr>
              <a:t>Recommend strategies to increase campaign efficiency based on predictions.</a:t>
            </a:r>
          </a:p>
        </p:txBody>
      </p:sp>
      <p:sp>
        <p:nvSpPr>
          <p:cNvPr id="7" name="AutoShape 22">
            <a:extLst>
              <a:ext uri="{FF2B5EF4-FFF2-40B4-BE49-F238E27FC236}">
                <a16:creationId xmlns:a16="http://schemas.microsoft.com/office/drawing/2014/main" id="{D5750A9B-8371-717B-4FE8-BA336836B1B0}"/>
              </a:ext>
            </a:extLst>
          </p:cNvPr>
          <p:cNvSpPr>
            <a:spLocks noChangeArrowheads="1"/>
          </p:cNvSpPr>
          <p:nvPr/>
        </p:nvSpPr>
        <p:spPr bwMode="auto">
          <a:xfrm>
            <a:off x="19768678" y="3313201"/>
            <a:ext cx="22110841" cy="1567154"/>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5500" b="1" dirty="0">
                <a:solidFill>
                  <a:schemeClr val="tx1"/>
                </a:solidFill>
                <a:cs typeface="Arial" panose="020B0604020202020204" pitchFamily="34" charset="0"/>
              </a:rPr>
              <a:t>Objective</a:t>
            </a:r>
          </a:p>
        </p:txBody>
      </p:sp>
      <p:pic>
        <p:nvPicPr>
          <p:cNvPr id="20" name="Picture 19" descr="Chart, bar chart&#10;&#10;Description automatically generated">
            <a:extLst>
              <a:ext uri="{FF2B5EF4-FFF2-40B4-BE49-F238E27FC236}">
                <a16:creationId xmlns:a16="http://schemas.microsoft.com/office/drawing/2014/main" id="{7932C4D2-5631-EF8A-A30B-6DAD39C7C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276" y="12177041"/>
            <a:ext cx="7081295" cy="6418365"/>
          </a:xfrm>
          <a:prstGeom prst="rect">
            <a:avLst/>
          </a:prstGeom>
        </p:spPr>
      </p:pic>
      <p:pic>
        <p:nvPicPr>
          <p:cNvPr id="24" name="Picture 23" descr="Chart, bar chart&#10;&#10;Description automatically generated">
            <a:extLst>
              <a:ext uri="{FF2B5EF4-FFF2-40B4-BE49-F238E27FC236}">
                <a16:creationId xmlns:a16="http://schemas.microsoft.com/office/drawing/2014/main" id="{3DD6BDED-8265-9B6D-71F9-5C8BF59BF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41670" y="12285588"/>
            <a:ext cx="15673197" cy="5481239"/>
          </a:xfrm>
          <a:prstGeom prst="rect">
            <a:avLst/>
          </a:prstGeom>
        </p:spPr>
      </p:pic>
      <p:pic>
        <p:nvPicPr>
          <p:cNvPr id="31" name="Picture 30" descr="Chart, bar chart&#10;&#10;Description automatically generated">
            <a:extLst>
              <a:ext uri="{FF2B5EF4-FFF2-40B4-BE49-F238E27FC236}">
                <a16:creationId xmlns:a16="http://schemas.microsoft.com/office/drawing/2014/main" id="{8BC56C8E-1F28-EEB6-5A86-2CF1A9604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55309" y="19652815"/>
            <a:ext cx="12465122" cy="9794921"/>
          </a:xfrm>
          <a:prstGeom prst="rect">
            <a:avLst/>
          </a:prstGeom>
        </p:spPr>
      </p:pic>
      <p:sp>
        <p:nvSpPr>
          <p:cNvPr id="32" name="TextBox 31">
            <a:extLst>
              <a:ext uri="{FF2B5EF4-FFF2-40B4-BE49-F238E27FC236}">
                <a16:creationId xmlns:a16="http://schemas.microsoft.com/office/drawing/2014/main" id="{72444940-EA33-E586-0CCF-15FF2226BD9B}"/>
              </a:ext>
            </a:extLst>
          </p:cNvPr>
          <p:cNvSpPr txBox="1"/>
          <p:nvPr/>
        </p:nvSpPr>
        <p:spPr>
          <a:xfrm>
            <a:off x="16141777" y="29689749"/>
            <a:ext cx="11382936" cy="2169825"/>
          </a:xfrm>
          <a:prstGeom prst="rect">
            <a:avLst/>
          </a:prstGeom>
          <a:noFill/>
        </p:spPr>
        <p:txBody>
          <a:bodyPr wrap="square">
            <a:spAutoFit/>
          </a:bodyPr>
          <a:lstStyle/>
          <a:p>
            <a:pPr algn="just"/>
            <a:r>
              <a:rPr lang="en-US" sz="4500" dirty="0">
                <a:cs typeface="Arial" panose="020B0604020202020204" pitchFamily="34" charset="0"/>
              </a:rPr>
              <a:t>Out of total customers 61% are married and 28% are single. 10% of married and 13% of single customers have opened savings accounts. </a:t>
            </a:r>
            <a:endParaRPr lang="en-US" sz="4500" dirty="0">
              <a:ea typeface="DengXian" panose="02010600030101010101" pitchFamily="2" charset="-122"/>
              <a:cs typeface="Arial" panose="020B0604020202020204" pitchFamily="34" charset="0"/>
            </a:endParaRPr>
          </a:p>
        </p:txBody>
      </p:sp>
      <p:pic>
        <p:nvPicPr>
          <p:cNvPr id="35" name="Picture 34" descr="Chart, bar chart&#10;&#10;Description automatically generated">
            <a:extLst>
              <a:ext uri="{FF2B5EF4-FFF2-40B4-BE49-F238E27FC236}">
                <a16:creationId xmlns:a16="http://schemas.microsoft.com/office/drawing/2014/main" id="{4BC66F67-0268-1473-AA6F-158801012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35892" y="21734560"/>
            <a:ext cx="14182289" cy="8361812"/>
          </a:xfrm>
          <a:prstGeom prst="rect">
            <a:avLst/>
          </a:prstGeom>
        </p:spPr>
      </p:pic>
      <p:sp>
        <p:nvSpPr>
          <p:cNvPr id="40" name="TextBox 39">
            <a:extLst>
              <a:ext uri="{FF2B5EF4-FFF2-40B4-BE49-F238E27FC236}">
                <a16:creationId xmlns:a16="http://schemas.microsoft.com/office/drawing/2014/main" id="{94938138-FBD6-A7FC-6246-FBDFF9A58FFC}"/>
              </a:ext>
            </a:extLst>
          </p:cNvPr>
          <p:cNvSpPr txBox="1"/>
          <p:nvPr/>
        </p:nvSpPr>
        <p:spPr>
          <a:xfrm>
            <a:off x="30349457" y="30134835"/>
            <a:ext cx="13331655" cy="2169825"/>
          </a:xfrm>
          <a:prstGeom prst="rect">
            <a:avLst/>
          </a:prstGeom>
          <a:noFill/>
        </p:spPr>
        <p:txBody>
          <a:bodyPr wrap="square">
            <a:spAutoFit/>
          </a:bodyPr>
          <a:lstStyle/>
          <a:p>
            <a:pPr algn="just"/>
            <a:r>
              <a:rPr lang="en-US" sz="4500" dirty="0">
                <a:ea typeface="DengXian" panose="02010600030101010101" pitchFamily="2" charset="-122"/>
                <a:cs typeface="Arial" panose="020B0604020202020204" pitchFamily="34" charset="0"/>
              </a:rPr>
              <a:t>Customers contacted in month of May were highest followed by July and August and in terms of day have similar trend. </a:t>
            </a:r>
          </a:p>
        </p:txBody>
      </p:sp>
      <p:pic>
        <p:nvPicPr>
          <p:cNvPr id="44" name="Picture 43" descr="Chart, box and whisker chart&#10;&#10;Description automatically generated">
            <a:extLst>
              <a:ext uri="{FF2B5EF4-FFF2-40B4-BE49-F238E27FC236}">
                <a16:creationId xmlns:a16="http://schemas.microsoft.com/office/drawing/2014/main" id="{853FF3D0-DCC7-7538-1DF1-AB2201DFF1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9129" y="12117319"/>
            <a:ext cx="12153325" cy="6279597"/>
          </a:xfrm>
          <a:prstGeom prst="rect">
            <a:avLst/>
          </a:prstGeom>
        </p:spPr>
      </p:pic>
    </p:spTree>
    <p:extLst>
      <p:ext uri="{BB962C8B-B14F-4D97-AF65-F5344CB8AC3E}">
        <p14:creationId xmlns:p14="http://schemas.microsoft.com/office/powerpoint/2010/main" val="474920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91">
            <a:extLst>
              <a:ext uri="{FF2B5EF4-FFF2-40B4-BE49-F238E27FC236}">
                <a16:creationId xmlns:a16="http://schemas.microsoft.com/office/drawing/2014/main" id="{1CEBD609-35F4-02F6-9366-D997E18F3417}"/>
              </a:ext>
            </a:extLst>
          </p:cNvPr>
          <p:cNvSpPr/>
          <p:nvPr/>
        </p:nvSpPr>
        <p:spPr>
          <a:xfrm>
            <a:off x="566949" y="450460"/>
            <a:ext cx="42757302" cy="2648340"/>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r>
              <a:rPr lang="en-US" altLang="zh-CN" sz="9500" b="1" kern="0" spc="42" dirty="0">
                <a:solidFill>
                  <a:schemeClr val="bg1"/>
                </a:solidFill>
                <a:ea typeface="方正舒体" panose="02010601030101010101" pitchFamily="2" charset="-122"/>
                <a:cs typeface="Arial" panose="020B0604020202020204" pitchFamily="34" charset="0"/>
                <a:sym typeface="+mn-ea"/>
              </a:rPr>
              <a:t>Data Preparation</a:t>
            </a:r>
            <a:endParaRPr lang="zh-CN" altLang="en-US" sz="9500" kern="0" dirty="0">
              <a:solidFill>
                <a:schemeClr val="accent4"/>
              </a:solidFill>
              <a:latin typeface="Arial" panose="020B0604020202020204" pitchFamily="34" charset="0"/>
              <a:ea typeface="宋体" panose="02010600030101010101" pitchFamily="2" charset="-122"/>
              <a:cs typeface="Arial" panose="020B0604020202020204" pitchFamily="34" charset="0"/>
            </a:endParaRPr>
          </a:p>
        </p:txBody>
      </p:sp>
      <p:pic>
        <p:nvPicPr>
          <p:cNvPr id="6" name="Picture 5" descr="Chart, bar chart&#10;&#10;Description automatically generated">
            <a:extLst>
              <a:ext uri="{FF2B5EF4-FFF2-40B4-BE49-F238E27FC236}">
                <a16:creationId xmlns:a16="http://schemas.microsoft.com/office/drawing/2014/main" id="{49CF5EBF-293F-F776-7F31-66CA61809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49" y="3529688"/>
            <a:ext cx="12582394" cy="8845049"/>
          </a:xfrm>
          <a:prstGeom prst="rect">
            <a:avLst/>
          </a:prstGeom>
        </p:spPr>
      </p:pic>
      <p:pic>
        <p:nvPicPr>
          <p:cNvPr id="7" name="Picture 6" descr="Chart&#10;&#10;Description automatically generated">
            <a:extLst>
              <a:ext uri="{FF2B5EF4-FFF2-40B4-BE49-F238E27FC236}">
                <a16:creationId xmlns:a16="http://schemas.microsoft.com/office/drawing/2014/main" id="{8420F462-2E47-FD01-8AC2-772B48808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2528" y="3488456"/>
            <a:ext cx="12792001" cy="8992397"/>
          </a:xfrm>
          <a:prstGeom prst="rect">
            <a:avLst/>
          </a:prstGeom>
        </p:spPr>
      </p:pic>
      <p:pic>
        <p:nvPicPr>
          <p:cNvPr id="8" name="Picture 7" descr="Chart, bar chart&#10;&#10;Description automatically generated">
            <a:extLst>
              <a:ext uri="{FF2B5EF4-FFF2-40B4-BE49-F238E27FC236}">
                <a16:creationId xmlns:a16="http://schemas.microsoft.com/office/drawing/2014/main" id="{50628087-A8B0-C3D6-88DB-3107A744F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19510" y="3608763"/>
            <a:ext cx="12238163" cy="8391018"/>
          </a:xfrm>
          <a:prstGeom prst="rect">
            <a:avLst/>
          </a:prstGeom>
        </p:spPr>
      </p:pic>
      <p:sp>
        <p:nvSpPr>
          <p:cNvPr id="11" name="TextBox 10">
            <a:extLst>
              <a:ext uri="{FF2B5EF4-FFF2-40B4-BE49-F238E27FC236}">
                <a16:creationId xmlns:a16="http://schemas.microsoft.com/office/drawing/2014/main" id="{003D56F4-4126-8D24-A025-B2C69A069723}"/>
              </a:ext>
            </a:extLst>
          </p:cNvPr>
          <p:cNvSpPr txBox="1"/>
          <p:nvPr/>
        </p:nvSpPr>
        <p:spPr>
          <a:xfrm>
            <a:off x="566949" y="14277496"/>
            <a:ext cx="21945600" cy="29546550"/>
          </a:xfrm>
          <a:prstGeom prst="rect">
            <a:avLst/>
          </a:prstGeom>
          <a:noFill/>
        </p:spPr>
        <p:txBody>
          <a:bodyPr wrap="square">
            <a:spAutoFit/>
          </a:bodyPr>
          <a:lstStyle/>
          <a:p>
            <a:pPr marL="857250" indent="-857250" fontAlgn="b">
              <a:buFont typeface="Arial" panose="020B0604020202020204" pitchFamily="34" charset="0"/>
              <a:buChar char="•"/>
            </a:pPr>
            <a:r>
              <a:rPr lang="en-US" sz="6600" b="0" u="none" strike="noStrike" kern="1200" dirty="0">
                <a:solidFill>
                  <a:schemeClr val="tx1"/>
                </a:solidFill>
                <a:effectLst/>
                <a:latin typeface="+mn-lt"/>
                <a:ea typeface="+mn-ea"/>
                <a:cs typeface="Arial" panose="020B0604020202020204" pitchFamily="34" charset="0"/>
              </a:rPr>
              <a:t>Customers contacted upto 4 days were having impact on the outcome. Customers &lt;=4 were converted to 1 and others as 0</a:t>
            </a:r>
          </a:p>
          <a:p>
            <a:pPr marL="857250" indent="-857250" algn="l" fontAlgn="b">
              <a:buFont typeface="Arial" panose="020B0604020202020204" pitchFamily="34" charset="0"/>
              <a:buChar char="•"/>
            </a:pPr>
            <a:endParaRPr lang="en-US" sz="6600" b="0" i="0" u="none" strike="noStrike" dirty="0">
              <a:solidFill>
                <a:schemeClr val="tx1"/>
              </a:solidFill>
              <a:effectLst/>
              <a:latin typeface="+mn-lt"/>
              <a:cs typeface="Arial" panose="020B0604020202020204" pitchFamily="34" charset="0"/>
            </a:endParaRPr>
          </a:p>
          <a:p>
            <a:pPr marL="857250" indent="-857250" fontAlgn="b">
              <a:buFont typeface="Arial" panose="020B0604020202020204" pitchFamily="34" charset="0"/>
              <a:buChar char="•"/>
            </a:pPr>
            <a:r>
              <a:rPr lang="en-US" sz="6600" dirty="0">
                <a:cs typeface="Arial" panose="020B0604020202020204" pitchFamily="34" charset="0"/>
              </a:rPr>
              <a:t>C</a:t>
            </a:r>
            <a:r>
              <a:rPr lang="en-US" sz="6600" b="0" i="0" u="none" strike="noStrike" dirty="0">
                <a:solidFill>
                  <a:schemeClr val="tx1"/>
                </a:solidFill>
                <a:effectLst/>
                <a:latin typeface="+mn-lt"/>
                <a:cs typeface="Arial" panose="020B0604020202020204" pitchFamily="34" charset="0"/>
              </a:rPr>
              <a:t>ustomers with 999 are new customers and thus they were made 0 and others who were contacted as 1.</a:t>
            </a:r>
          </a:p>
          <a:p>
            <a:pPr marL="857250" indent="-857250" fontAlgn="b">
              <a:buFont typeface="Arial" panose="020B0604020202020204" pitchFamily="34" charset="0"/>
              <a:buChar char="•"/>
            </a:pPr>
            <a:endParaRPr lang="en-US" sz="6600" dirty="0">
              <a:cs typeface="Arial" panose="020B0604020202020204" pitchFamily="34" charset="0"/>
            </a:endParaRPr>
          </a:p>
          <a:p>
            <a:pPr marL="857250" indent="-857250" fontAlgn="b">
              <a:buFont typeface="Arial" panose="020B0604020202020204" pitchFamily="34" charset="0"/>
              <a:buChar char="•"/>
            </a:pPr>
            <a:r>
              <a:rPr lang="en-US" sz="6600" b="0" u="none" strike="noStrike" kern="1200" dirty="0">
                <a:solidFill>
                  <a:schemeClr val="tx1"/>
                </a:solidFill>
                <a:effectLst/>
                <a:latin typeface="+mn-lt"/>
                <a:ea typeface="+mn-ea"/>
                <a:cs typeface="Arial" panose="020B0604020202020204" pitchFamily="34" charset="0"/>
              </a:rPr>
              <a:t>Presult_success was one of the important variable and thus it was treated separately  </a:t>
            </a:r>
          </a:p>
          <a:p>
            <a:pPr marL="857250" indent="-857250" fontAlgn="b">
              <a:buFont typeface="Arial" panose="020B0604020202020204" pitchFamily="34" charset="0"/>
              <a:buChar char="•"/>
            </a:pPr>
            <a:endParaRPr lang="en-US" sz="6600" dirty="0">
              <a:cs typeface="Arial" panose="020B0604020202020204" pitchFamily="34" charset="0"/>
            </a:endParaRPr>
          </a:p>
          <a:p>
            <a:pPr marL="857250" indent="-857250" fontAlgn="b">
              <a:buFont typeface="Arial" panose="020B0604020202020204" pitchFamily="34" charset="0"/>
              <a:buChar char="•"/>
            </a:pPr>
            <a:r>
              <a:rPr lang="en-US" sz="6600" b="0" u="none" strike="noStrike" kern="1200" dirty="0">
                <a:solidFill>
                  <a:schemeClr val="tx1"/>
                </a:solidFill>
                <a:effectLst/>
                <a:latin typeface="+mn-lt"/>
                <a:ea typeface="+mn-ea"/>
                <a:cs typeface="Arial" panose="020B0604020202020204" pitchFamily="34" charset="0"/>
              </a:rPr>
              <a:t>Customers with &gt;2 had no great impact on the outcome thus clubbed Customer with &lt;=2 as 1 and &gt;2 as 0</a:t>
            </a:r>
          </a:p>
          <a:p>
            <a:pPr marL="857250" indent="-857250" fontAlgn="b">
              <a:buFont typeface="Arial" panose="020B0604020202020204" pitchFamily="34" charset="0"/>
              <a:buChar char="•"/>
            </a:pPr>
            <a:endParaRPr lang="en-US" sz="6600" dirty="0">
              <a:cs typeface="Arial" panose="020B0604020202020204" pitchFamily="34" charset="0"/>
            </a:endParaRPr>
          </a:p>
          <a:p>
            <a:pPr marL="857250" indent="-857250" fontAlgn="b">
              <a:buFont typeface="Arial" panose="020B0604020202020204" pitchFamily="34" charset="0"/>
              <a:buChar char="•"/>
            </a:pPr>
            <a:r>
              <a:rPr lang="en-US" sz="6600" b="0" u="none" strike="noStrike" kern="1200" dirty="0">
                <a:solidFill>
                  <a:schemeClr val="tx1"/>
                </a:solidFill>
                <a:effectLst/>
                <a:latin typeface="+mn-lt"/>
                <a:ea typeface="+mn-ea"/>
                <a:cs typeface="Arial" panose="020B0604020202020204" pitchFamily="34" charset="0"/>
              </a:rPr>
              <a:t>Other :</a:t>
            </a:r>
          </a:p>
          <a:p>
            <a:pPr marL="1771650" lvl="2" indent="-857250" fontAlgn="b">
              <a:buFont typeface="Arial" panose="020B0604020202020204" pitchFamily="34" charset="0"/>
              <a:buChar char="•"/>
            </a:pPr>
            <a:r>
              <a:rPr lang="en-US" sz="6600" dirty="0">
                <a:ea typeface="DengXian" panose="02010600030101010101" pitchFamily="2" charset="-122"/>
                <a:cs typeface="Arial" panose="020B0604020202020204" pitchFamily="34" charset="0"/>
              </a:rPr>
              <a:t>Rows with unknowns (~2k) were not impacting the outcome thus same was imputed.  </a:t>
            </a:r>
          </a:p>
          <a:p>
            <a:pPr marL="1771650" lvl="2" indent="-857250" fontAlgn="b">
              <a:buFont typeface="Arial" panose="020B0604020202020204" pitchFamily="34" charset="0"/>
              <a:buChar char="•"/>
            </a:pPr>
            <a:r>
              <a:rPr lang="en-US" sz="6600" dirty="0">
                <a:ea typeface="DengXian" panose="02010600030101010101" pitchFamily="2" charset="-122"/>
                <a:cs typeface="Arial" panose="020B0604020202020204" pitchFamily="34" charset="0"/>
              </a:rPr>
              <a:t>One hot encoding was performed on categorical variables.</a:t>
            </a:r>
          </a:p>
          <a:p>
            <a:pPr marL="1771650" lvl="2" indent="-857250" fontAlgn="b">
              <a:buFont typeface="Arial" panose="020B0604020202020204" pitchFamily="34" charset="0"/>
              <a:buChar char="•"/>
            </a:pPr>
            <a:r>
              <a:rPr lang="en-US" sz="6600" dirty="0">
                <a:ea typeface="DengXian" panose="02010600030101010101" pitchFamily="2" charset="-122"/>
                <a:cs typeface="Arial" panose="020B0604020202020204" pitchFamily="34" charset="0"/>
              </a:rPr>
              <a:t>All numerical variables were scaled. </a:t>
            </a:r>
          </a:p>
          <a:p>
            <a:pPr marL="857250" indent="-857250" fontAlgn="b">
              <a:buFont typeface="Arial" panose="020B0604020202020204" pitchFamily="34" charset="0"/>
              <a:buChar char="•"/>
            </a:pPr>
            <a:endParaRPr lang="en-US" sz="6600" b="0" u="none" strike="noStrike" kern="1200" dirty="0">
              <a:solidFill>
                <a:schemeClr val="tx1"/>
              </a:solidFill>
              <a:effectLst/>
              <a:latin typeface="+mn-lt"/>
              <a:ea typeface="+mn-ea"/>
              <a:cs typeface="Arial" panose="020B0604020202020204" pitchFamily="34" charset="0"/>
            </a:endParaRPr>
          </a:p>
          <a:p>
            <a:pPr marL="857250" indent="-857250" fontAlgn="b">
              <a:buFont typeface="Arial" panose="020B0604020202020204" pitchFamily="34" charset="0"/>
              <a:buChar char="•"/>
            </a:pPr>
            <a:endParaRPr lang="en-US" sz="6600" b="0" u="none" strike="noStrike" kern="1200" dirty="0">
              <a:solidFill>
                <a:schemeClr val="tx1"/>
              </a:solidFill>
              <a:effectLst/>
              <a:latin typeface="+mn-lt"/>
              <a:ea typeface="+mn-ea"/>
              <a:cs typeface="Arial" panose="020B0604020202020204" pitchFamily="34" charset="0"/>
            </a:endParaRPr>
          </a:p>
          <a:p>
            <a:pPr marL="857250" indent="-857250" fontAlgn="b">
              <a:buFont typeface="Arial" panose="020B0604020202020204" pitchFamily="34" charset="0"/>
              <a:buChar char="•"/>
            </a:pPr>
            <a:endParaRPr lang="en-US" sz="6600" b="0" i="0" u="none" strike="noStrike" dirty="0">
              <a:solidFill>
                <a:schemeClr val="tx1"/>
              </a:solidFill>
              <a:effectLst/>
              <a:latin typeface="+mn-lt"/>
              <a:cs typeface="Arial" panose="020B0604020202020204" pitchFamily="34" charset="0"/>
            </a:endParaRPr>
          </a:p>
          <a:p>
            <a:pPr marL="857250" indent="-857250" fontAlgn="b">
              <a:buFont typeface="Arial" panose="020B0604020202020204" pitchFamily="34" charset="0"/>
              <a:buChar char="•"/>
            </a:pPr>
            <a:endParaRPr lang="en-US" sz="6600" b="0" i="0" u="none" strike="noStrike" dirty="0">
              <a:solidFill>
                <a:schemeClr val="tx1"/>
              </a:solidFill>
              <a:effectLst/>
              <a:latin typeface="+mn-lt"/>
              <a:cs typeface="Arial" panose="020B0604020202020204" pitchFamily="34" charset="0"/>
            </a:endParaRPr>
          </a:p>
          <a:p>
            <a:pPr marL="857250" indent="-857250" fontAlgn="b">
              <a:buFont typeface="Arial" panose="020B0604020202020204" pitchFamily="34" charset="0"/>
              <a:buChar char="•"/>
            </a:pPr>
            <a:endParaRPr lang="en-US" sz="6600" dirty="0">
              <a:cs typeface="Arial" panose="020B0604020202020204" pitchFamily="34" charset="0"/>
            </a:endParaRPr>
          </a:p>
          <a:p>
            <a:pPr marL="857250" indent="-857250" fontAlgn="b">
              <a:buFont typeface="Arial" panose="020B0604020202020204" pitchFamily="34" charset="0"/>
              <a:buChar char="•"/>
            </a:pPr>
            <a:endParaRPr lang="en-US" sz="6600" b="0" i="0" u="none" strike="noStrike" dirty="0">
              <a:solidFill>
                <a:schemeClr val="tx1"/>
              </a:solidFill>
              <a:effectLst/>
              <a:latin typeface="+mn-lt"/>
              <a:cs typeface="Arial" panose="020B0604020202020204" pitchFamily="34" charset="0"/>
            </a:endParaRPr>
          </a:p>
          <a:p>
            <a:pPr marL="857250" indent="-857250" fontAlgn="b">
              <a:buFont typeface="Arial" panose="020B0604020202020204" pitchFamily="34" charset="0"/>
              <a:buChar char="•"/>
            </a:pPr>
            <a:endParaRPr lang="en-US" sz="6600" dirty="0">
              <a:cs typeface="Arial" panose="020B0604020202020204" pitchFamily="34" charset="0"/>
            </a:endParaRPr>
          </a:p>
          <a:p>
            <a:pPr marL="857250" indent="-857250" fontAlgn="b">
              <a:buFont typeface="Arial" panose="020B0604020202020204" pitchFamily="34" charset="0"/>
              <a:buChar char="•"/>
            </a:pPr>
            <a:endParaRPr lang="en-US" sz="6600" b="0" i="0" u="none" strike="noStrike" dirty="0">
              <a:solidFill>
                <a:schemeClr val="tx1"/>
              </a:solidFill>
              <a:effectLst/>
              <a:latin typeface="+mn-lt"/>
              <a:cs typeface="Arial" panose="020B0604020202020204" pitchFamily="34" charset="0"/>
            </a:endParaRPr>
          </a:p>
          <a:p>
            <a:pPr marL="857250" indent="-857250" algn="l" fontAlgn="b">
              <a:buFont typeface="Arial" panose="020B0604020202020204" pitchFamily="34" charset="0"/>
              <a:buChar char="•"/>
            </a:pPr>
            <a:r>
              <a:rPr lang="en-US" sz="6600" b="0" i="0" u="none" strike="noStrike" dirty="0">
                <a:solidFill>
                  <a:schemeClr val="tx1"/>
                </a:solidFill>
                <a:effectLst/>
                <a:latin typeface="+mn-lt"/>
                <a:cs typeface="Arial" panose="020B0604020202020204" pitchFamily="34" charset="0"/>
              </a:rPr>
              <a:t> </a:t>
            </a:r>
          </a:p>
          <a:p>
            <a:pPr marL="857250" indent="-857250" algn="l" fontAlgn="b">
              <a:buFont typeface="Arial" panose="020B0604020202020204" pitchFamily="34" charset="0"/>
              <a:buChar char="•"/>
            </a:pPr>
            <a:endParaRPr lang="en-US" sz="6600" dirty="0">
              <a:cs typeface="Arial" panose="020B0604020202020204" pitchFamily="34" charset="0"/>
            </a:endParaRPr>
          </a:p>
          <a:p>
            <a:pPr marL="857250" indent="-857250" algn="l" fontAlgn="b">
              <a:buFont typeface="Arial" panose="020B0604020202020204" pitchFamily="34" charset="0"/>
              <a:buChar char="•"/>
            </a:pPr>
            <a:endParaRPr lang="en-US" sz="6600" b="0" i="0" u="none" strike="noStrike" dirty="0">
              <a:solidFill>
                <a:schemeClr val="tx1"/>
              </a:solidFill>
              <a:effectLst/>
              <a:latin typeface="+mn-lt"/>
              <a:cs typeface="Arial" panose="020B0604020202020204" pitchFamily="34" charset="0"/>
            </a:endParaRPr>
          </a:p>
        </p:txBody>
      </p:sp>
      <p:pic>
        <p:nvPicPr>
          <p:cNvPr id="16" name="Picture 15" descr="Chart&#10;&#10;Description automatically generated">
            <a:extLst>
              <a:ext uri="{FF2B5EF4-FFF2-40B4-BE49-F238E27FC236}">
                <a16:creationId xmlns:a16="http://schemas.microsoft.com/office/drawing/2014/main" id="{F9508D39-AF24-EEDE-01DC-22A91691D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94041" y="14039513"/>
            <a:ext cx="17330210" cy="9510818"/>
          </a:xfrm>
          <a:prstGeom prst="rect">
            <a:avLst/>
          </a:prstGeom>
        </p:spPr>
      </p:pic>
      <p:sp>
        <p:nvSpPr>
          <p:cNvPr id="19" name="TextBox 18">
            <a:extLst>
              <a:ext uri="{FF2B5EF4-FFF2-40B4-BE49-F238E27FC236}">
                <a16:creationId xmlns:a16="http://schemas.microsoft.com/office/drawing/2014/main" id="{4CFE9A1A-72C6-7FA7-F924-1DB83DB2EC38}"/>
              </a:ext>
            </a:extLst>
          </p:cNvPr>
          <p:cNvSpPr txBox="1"/>
          <p:nvPr/>
        </p:nvSpPr>
        <p:spPr>
          <a:xfrm>
            <a:off x="28199359" y="23750425"/>
            <a:ext cx="14594561" cy="8217634"/>
          </a:xfrm>
          <a:prstGeom prst="rect">
            <a:avLst/>
          </a:prstGeom>
          <a:noFill/>
        </p:spPr>
        <p:txBody>
          <a:bodyPr wrap="square">
            <a:spAutoFit/>
          </a:bodyPr>
          <a:lstStyle/>
          <a:p>
            <a:pPr algn="just"/>
            <a:r>
              <a:rPr lang="en-US" sz="6600" b="1" dirty="0">
                <a:ea typeface="DengXian" panose="02010600030101010101" pitchFamily="2" charset="-122"/>
                <a:cs typeface="Arial" panose="020B0604020202020204" pitchFamily="34" charset="0"/>
              </a:rPr>
              <a:t>Following variables which were not important were dropped from the dataset.</a:t>
            </a:r>
          </a:p>
          <a:p>
            <a:pPr marL="685800" indent="-685800" algn="just">
              <a:buFont typeface="Arial" panose="020B0604020202020204" pitchFamily="34" charset="0"/>
              <a:buChar char="•"/>
            </a:pPr>
            <a:endParaRPr lang="en-US" sz="6600" dirty="0">
              <a:ea typeface="DengXian" panose="02010600030101010101" pitchFamily="2" charset="-122"/>
              <a:cs typeface="Arial" panose="020B0604020202020204" pitchFamily="34" charset="0"/>
            </a:endParaRPr>
          </a:p>
          <a:p>
            <a:pPr marL="685800" indent="-685800" algn="just">
              <a:buFont typeface="Arial" panose="020B0604020202020204" pitchFamily="34" charset="0"/>
              <a:buChar char="•"/>
            </a:pPr>
            <a:r>
              <a:rPr lang="en-US" sz="6600" dirty="0">
                <a:ea typeface="DengXian" panose="02010600030101010101" pitchFamily="2" charset="-122"/>
                <a:cs typeface="Arial" panose="020B0604020202020204" pitchFamily="34" charset="0"/>
              </a:rPr>
              <a:t>Credit</a:t>
            </a:r>
          </a:p>
          <a:p>
            <a:pPr marL="685800" indent="-685800" algn="just">
              <a:buFont typeface="Arial" panose="020B0604020202020204" pitchFamily="34" charset="0"/>
              <a:buChar char="•"/>
            </a:pPr>
            <a:r>
              <a:rPr lang="en-US" sz="6600" dirty="0">
                <a:ea typeface="DengXian" panose="02010600030101010101" pitchFamily="2" charset="-122"/>
                <a:cs typeface="Arial" panose="020B0604020202020204" pitchFamily="34" charset="0"/>
              </a:rPr>
              <a:t>Ploan </a:t>
            </a:r>
          </a:p>
          <a:p>
            <a:pPr marL="685800" indent="-685800" algn="just">
              <a:buFont typeface="Arial" panose="020B0604020202020204" pitchFamily="34" charset="0"/>
              <a:buChar char="•"/>
            </a:pPr>
            <a:r>
              <a:rPr lang="en-US" sz="6600" dirty="0">
                <a:ea typeface="DengXian" panose="02010600030101010101" pitchFamily="2" charset="-122"/>
                <a:cs typeface="Arial" panose="020B0604020202020204" pitchFamily="34" charset="0"/>
              </a:rPr>
              <a:t>Job_entrepreneur/Job_housemaid</a:t>
            </a:r>
          </a:p>
          <a:p>
            <a:pPr marL="685800" indent="-685800" algn="just">
              <a:buFont typeface="Arial" panose="020B0604020202020204" pitchFamily="34" charset="0"/>
              <a:buChar char="•"/>
            </a:pPr>
            <a:r>
              <a:rPr lang="en-US" sz="6600" dirty="0">
                <a:ea typeface="DengXian" panose="02010600030101010101" pitchFamily="2" charset="-122"/>
                <a:cs typeface="Arial" panose="020B0604020202020204" pitchFamily="34" charset="0"/>
              </a:rPr>
              <a:t>Edu_6k/Edu_illiterate</a:t>
            </a:r>
            <a:endParaRPr lang="en-US" sz="6600" dirty="0"/>
          </a:p>
        </p:txBody>
      </p:sp>
      <p:sp>
        <p:nvSpPr>
          <p:cNvPr id="20" name="AutoShape 22">
            <a:extLst>
              <a:ext uri="{FF2B5EF4-FFF2-40B4-BE49-F238E27FC236}">
                <a16:creationId xmlns:a16="http://schemas.microsoft.com/office/drawing/2014/main" id="{D4B75120-5360-930C-D555-CFCA3AB7A5B5}"/>
              </a:ext>
            </a:extLst>
          </p:cNvPr>
          <p:cNvSpPr>
            <a:spLocks noChangeArrowheads="1"/>
          </p:cNvSpPr>
          <p:nvPr/>
        </p:nvSpPr>
        <p:spPr bwMode="auto">
          <a:xfrm>
            <a:off x="832114" y="12799660"/>
            <a:ext cx="21113485" cy="1371720"/>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5500" b="1" dirty="0">
                <a:solidFill>
                  <a:schemeClr val="tx1"/>
                </a:solidFill>
                <a:cs typeface="Arial" panose="020B0604020202020204" pitchFamily="34" charset="0"/>
              </a:rPr>
              <a:t>Variable treatment</a:t>
            </a:r>
          </a:p>
        </p:txBody>
      </p:sp>
      <p:sp>
        <p:nvSpPr>
          <p:cNvPr id="21" name="AutoShape 22">
            <a:extLst>
              <a:ext uri="{FF2B5EF4-FFF2-40B4-BE49-F238E27FC236}">
                <a16:creationId xmlns:a16="http://schemas.microsoft.com/office/drawing/2014/main" id="{CF30A889-FF6A-6179-4F1D-590C73E72CBA}"/>
              </a:ext>
            </a:extLst>
          </p:cNvPr>
          <p:cNvSpPr>
            <a:spLocks noChangeArrowheads="1"/>
          </p:cNvSpPr>
          <p:nvPr/>
        </p:nvSpPr>
        <p:spPr bwMode="auto">
          <a:xfrm>
            <a:off x="28199359" y="12467699"/>
            <a:ext cx="15124892" cy="1371720"/>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5500" b="1" dirty="0">
                <a:solidFill>
                  <a:schemeClr val="tx1"/>
                </a:solidFill>
                <a:cs typeface="Arial" panose="020B0604020202020204" pitchFamily="34" charset="0"/>
              </a:rPr>
              <a:t>Top 10 important variables as per Model</a:t>
            </a:r>
          </a:p>
        </p:txBody>
      </p:sp>
    </p:spTree>
    <p:extLst>
      <p:ext uri="{BB962C8B-B14F-4D97-AF65-F5344CB8AC3E}">
        <p14:creationId xmlns:p14="http://schemas.microsoft.com/office/powerpoint/2010/main" val="192370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91">
            <a:extLst>
              <a:ext uri="{FF2B5EF4-FFF2-40B4-BE49-F238E27FC236}">
                <a16:creationId xmlns:a16="http://schemas.microsoft.com/office/drawing/2014/main" id="{94D49DE4-4F02-2C28-4D24-67A0AD3E450B}"/>
              </a:ext>
            </a:extLst>
          </p:cNvPr>
          <p:cNvSpPr/>
          <p:nvPr/>
        </p:nvSpPr>
        <p:spPr>
          <a:xfrm>
            <a:off x="566949" y="450460"/>
            <a:ext cx="42757302" cy="2648340"/>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r>
              <a:rPr lang="en-US" altLang="zh-CN" sz="9500" b="1" kern="0" spc="42" dirty="0">
                <a:solidFill>
                  <a:schemeClr val="bg1"/>
                </a:solidFill>
                <a:latin typeface="Arial" panose="020B0604020202020204" pitchFamily="34" charset="0"/>
                <a:ea typeface="方正舒体" panose="02010601030101010101" pitchFamily="2" charset="-122"/>
                <a:cs typeface="Arial" panose="020B0604020202020204" pitchFamily="34" charset="0"/>
                <a:sym typeface="+mn-ea"/>
              </a:rPr>
              <a:t>Models</a:t>
            </a:r>
            <a:endParaRPr lang="zh-CN" altLang="en-US" sz="9500" kern="0" dirty="0">
              <a:solidFill>
                <a:schemeClr val="accent4"/>
              </a:solidFill>
              <a:latin typeface="Arial" panose="020B0604020202020204" pitchFamily="34" charset="0"/>
              <a:ea typeface="宋体" panose="02010600030101010101" pitchFamily="2" charset="-122"/>
              <a:cs typeface="Arial" panose="020B0604020202020204" pitchFamily="34" charset="0"/>
            </a:endParaRPr>
          </a:p>
        </p:txBody>
      </p:sp>
      <p:sp>
        <p:nvSpPr>
          <p:cNvPr id="7" name="AutoShape 22">
            <a:extLst>
              <a:ext uri="{FF2B5EF4-FFF2-40B4-BE49-F238E27FC236}">
                <a16:creationId xmlns:a16="http://schemas.microsoft.com/office/drawing/2014/main" id="{5A3270B2-2DC1-5BE9-E933-AA5A1B62793A}"/>
              </a:ext>
            </a:extLst>
          </p:cNvPr>
          <p:cNvSpPr>
            <a:spLocks noChangeArrowheads="1"/>
          </p:cNvSpPr>
          <p:nvPr/>
        </p:nvSpPr>
        <p:spPr bwMode="auto">
          <a:xfrm>
            <a:off x="996878" y="3935087"/>
            <a:ext cx="18148372" cy="2648338"/>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6500" b="1" dirty="0">
                <a:solidFill>
                  <a:schemeClr val="tx1"/>
                </a:solidFill>
                <a:cs typeface="Arial" panose="020B0604020202020204" pitchFamily="34" charset="0"/>
              </a:rPr>
              <a:t>Steps performed before Machine Learning Models</a:t>
            </a:r>
          </a:p>
        </p:txBody>
      </p:sp>
      <p:sp>
        <p:nvSpPr>
          <p:cNvPr id="35" name="圆角矩形 91">
            <a:extLst>
              <a:ext uri="{FF2B5EF4-FFF2-40B4-BE49-F238E27FC236}">
                <a16:creationId xmlns:a16="http://schemas.microsoft.com/office/drawing/2014/main" id="{C5AB6EE3-5A3D-784D-7DB0-160ED8F26355}"/>
              </a:ext>
            </a:extLst>
          </p:cNvPr>
          <p:cNvSpPr/>
          <p:nvPr/>
        </p:nvSpPr>
        <p:spPr>
          <a:xfrm>
            <a:off x="255152" y="32467939"/>
            <a:ext cx="42757302" cy="330633"/>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endParaRPr lang="zh-CN" altLang="en-US" sz="9500" kern="0" dirty="0">
              <a:solidFill>
                <a:schemeClr val="accent4"/>
              </a:solidFill>
              <a:latin typeface="Arial" panose="020B0604020202020204" pitchFamily="34" charset="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9F0FE28F-9313-F15F-895F-054FA12981BA}"/>
              </a:ext>
            </a:extLst>
          </p:cNvPr>
          <p:cNvSpPr txBox="1"/>
          <p:nvPr/>
        </p:nvSpPr>
        <p:spPr>
          <a:xfrm>
            <a:off x="675666" y="7177715"/>
            <a:ext cx="19335858" cy="8094524"/>
          </a:xfrm>
          <a:prstGeom prst="rect">
            <a:avLst/>
          </a:prstGeom>
          <a:noFill/>
        </p:spPr>
        <p:txBody>
          <a:bodyPr wrap="square">
            <a:spAutoFit/>
          </a:bodyPr>
          <a:lstStyle/>
          <a:p>
            <a:pPr marL="857250" indent="-857250" algn="just">
              <a:buFont typeface="Wingdings" pitchFamily="2" charset="2"/>
              <a:buChar char="Ø"/>
            </a:pPr>
            <a:r>
              <a:rPr lang="en-US" sz="6500" dirty="0">
                <a:ea typeface="DengXian" panose="02010600030101010101" pitchFamily="2" charset="-122"/>
                <a:cs typeface="Arial" panose="020B0604020202020204" pitchFamily="34" charset="0"/>
              </a:rPr>
              <a:t>Basic pre-processing of data as explained in data preparation slide</a:t>
            </a:r>
          </a:p>
          <a:p>
            <a:pPr marL="857250" indent="-857250" algn="just">
              <a:buFont typeface="Wingdings" pitchFamily="2" charset="2"/>
              <a:buChar char="Ø"/>
            </a:pPr>
            <a:endParaRPr lang="en-US" sz="6500" dirty="0">
              <a:ea typeface="DengXian" panose="02010600030101010101" pitchFamily="2" charset="-122"/>
              <a:cs typeface="Arial" panose="020B0604020202020204" pitchFamily="34" charset="0"/>
            </a:endParaRPr>
          </a:p>
          <a:p>
            <a:pPr marL="857250" indent="-857250" algn="just">
              <a:buFont typeface="Wingdings" pitchFamily="2" charset="2"/>
              <a:buChar char="Ø"/>
            </a:pPr>
            <a:r>
              <a:rPr lang="en-US" sz="6500" dirty="0">
                <a:ea typeface="DengXian" panose="02010600030101010101" pitchFamily="2" charset="-122"/>
                <a:cs typeface="Arial" panose="020B0604020202020204" pitchFamily="34" charset="0"/>
              </a:rPr>
              <a:t>Principal component Analysis (PCA) : Used PCA for dimensionality reduction. </a:t>
            </a:r>
          </a:p>
          <a:p>
            <a:pPr marL="857250" indent="-857250" algn="just">
              <a:buFont typeface="Wingdings" pitchFamily="2" charset="2"/>
              <a:buChar char="Ø"/>
            </a:pPr>
            <a:endParaRPr lang="en-US" sz="6500" dirty="0">
              <a:ea typeface="DengXian" panose="02010600030101010101" pitchFamily="2" charset="-122"/>
              <a:cs typeface="Arial" panose="020B0604020202020204" pitchFamily="34" charset="0"/>
            </a:endParaRPr>
          </a:p>
          <a:p>
            <a:pPr marL="857250" indent="-857250" algn="just">
              <a:buFont typeface="Wingdings" pitchFamily="2" charset="2"/>
              <a:buChar char="Ø"/>
            </a:pPr>
            <a:r>
              <a:rPr lang="en-US" sz="6500" dirty="0">
                <a:ea typeface="DengXian" panose="02010600030101010101" pitchFamily="2" charset="-122"/>
                <a:cs typeface="Arial" panose="020B0604020202020204" pitchFamily="34" charset="0"/>
              </a:rPr>
              <a:t>Reduce rows of minority class (0) and used oversampling </a:t>
            </a:r>
          </a:p>
        </p:txBody>
      </p:sp>
      <p:sp>
        <p:nvSpPr>
          <p:cNvPr id="11" name="AutoShape 22">
            <a:extLst>
              <a:ext uri="{FF2B5EF4-FFF2-40B4-BE49-F238E27FC236}">
                <a16:creationId xmlns:a16="http://schemas.microsoft.com/office/drawing/2014/main" id="{E3C643B8-38BC-8306-8F81-B16AB73984BF}"/>
              </a:ext>
            </a:extLst>
          </p:cNvPr>
          <p:cNvSpPr>
            <a:spLocks noChangeArrowheads="1"/>
          </p:cNvSpPr>
          <p:nvPr/>
        </p:nvSpPr>
        <p:spPr bwMode="auto">
          <a:xfrm>
            <a:off x="22878715" y="3877209"/>
            <a:ext cx="20015607" cy="2648339"/>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6500" b="1" dirty="0">
                <a:solidFill>
                  <a:schemeClr val="tx1"/>
                </a:solidFill>
                <a:cs typeface="Arial" panose="020B0604020202020204" pitchFamily="34" charset="0"/>
              </a:rPr>
              <a:t>Machine Learning Models </a:t>
            </a:r>
          </a:p>
        </p:txBody>
      </p:sp>
      <p:sp>
        <p:nvSpPr>
          <p:cNvPr id="13" name="TextBox 12">
            <a:extLst>
              <a:ext uri="{FF2B5EF4-FFF2-40B4-BE49-F238E27FC236}">
                <a16:creationId xmlns:a16="http://schemas.microsoft.com/office/drawing/2014/main" id="{9354ACCF-6CD2-F427-3C05-C772E9C5CE20}"/>
              </a:ext>
            </a:extLst>
          </p:cNvPr>
          <p:cNvSpPr txBox="1"/>
          <p:nvPr/>
        </p:nvSpPr>
        <p:spPr>
          <a:xfrm>
            <a:off x="23285378" y="7135601"/>
            <a:ext cx="17441654" cy="1092607"/>
          </a:xfrm>
          <a:prstGeom prst="rect">
            <a:avLst/>
          </a:prstGeom>
          <a:noFill/>
        </p:spPr>
        <p:txBody>
          <a:bodyPr wrap="square">
            <a:spAutoFit/>
          </a:bodyPr>
          <a:lstStyle/>
          <a:p>
            <a:pPr algn="just"/>
            <a:r>
              <a:rPr lang="en-US" sz="6500" b="1" u="sng" dirty="0">
                <a:solidFill>
                  <a:schemeClr val="accent4"/>
                </a:solidFill>
                <a:ea typeface="DengXian" panose="02010600030101010101" pitchFamily="2" charset="-122"/>
                <a:cs typeface="Arial" panose="020B0604020202020204" pitchFamily="34" charset="0"/>
              </a:rPr>
              <a:t>Applied algorithms on the models </a:t>
            </a:r>
          </a:p>
        </p:txBody>
      </p:sp>
      <p:sp>
        <p:nvSpPr>
          <p:cNvPr id="16" name="TextBox 15">
            <a:extLst>
              <a:ext uri="{FF2B5EF4-FFF2-40B4-BE49-F238E27FC236}">
                <a16:creationId xmlns:a16="http://schemas.microsoft.com/office/drawing/2014/main" id="{652BB4CB-C659-19C1-4B38-EF1F6F1A332F}"/>
              </a:ext>
            </a:extLst>
          </p:cNvPr>
          <p:cNvSpPr txBox="1"/>
          <p:nvPr/>
        </p:nvSpPr>
        <p:spPr>
          <a:xfrm>
            <a:off x="23285378" y="8401975"/>
            <a:ext cx="14916150" cy="10615727"/>
          </a:xfrm>
          <a:prstGeom prst="rect">
            <a:avLst/>
          </a:prstGeom>
          <a:noFill/>
        </p:spPr>
        <p:txBody>
          <a:bodyPr wrap="square" rtlCol="0">
            <a:spAutoFit/>
          </a:bodyPr>
          <a:lstStyle/>
          <a:p>
            <a:pPr marL="1143000" indent="-1143000">
              <a:lnSpc>
                <a:spcPts val="4689"/>
              </a:lnSpc>
              <a:buFont typeface="+mj-lt"/>
              <a:buAutoNum type="arabicPeriod"/>
            </a:pPr>
            <a:endParaRPr lang="en-US" sz="7500" b="1" dirty="0">
              <a:solidFill>
                <a:schemeClr val="accent4"/>
              </a:solidFill>
            </a:endParaRPr>
          </a:p>
          <a:p>
            <a:pPr marL="1143000" indent="-1143000">
              <a:lnSpc>
                <a:spcPts val="4689"/>
              </a:lnSpc>
              <a:buFont typeface="+mj-lt"/>
              <a:buAutoNum type="arabicPeriod"/>
            </a:pPr>
            <a:endParaRPr lang="en-US" sz="7500" b="1" dirty="0">
              <a:solidFill>
                <a:schemeClr val="accent4"/>
              </a:solidFill>
            </a:endParaRPr>
          </a:p>
          <a:p>
            <a:pPr marL="1143000" indent="-1143000">
              <a:lnSpc>
                <a:spcPts val="4689"/>
              </a:lnSpc>
              <a:buFont typeface="+mj-lt"/>
              <a:buAutoNum type="arabicPeriod"/>
            </a:pPr>
            <a:r>
              <a:rPr lang="en-US" sz="7500" b="1" dirty="0"/>
              <a:t>Logistic Regression </a:t>
            </a:r>
          </a:p>
          <a:p>
            <a:pPr marL="1143000" indent="-1143000">
              <a:lnSpc>
                <a:spcPts val="4689"/>
              </a:lnSpc>
              <a:buFont typeface="+mj-lt"/>
              <a:buAutoNum type="arabicPeriod"/>
            </a:pPr>
            <a:endParaRPr lang="en-US" sz="7500" b="1" dirty="0"/>
          </a:p>
          <a:p>
            <a:pPr marL="1143000" indent="-1143000">
              <a:lnSpc>
                <a:spcPts val="4689"/>
              </a:lnSpc>
              <a:buFont typeface="+mj-lt"/>
              <a:buAutoNum type="arabicPeriod"/>
            </a:pPr>
            <a:endParaRPr lang="en-US" sz="7500" b="1" dirty="0"/>
          </a:p>
          <a:p>
            <a:pPr marL="1143000" indent="-1143000">
              <a:lnSpc>
                <a:spcPts val="4689"/>
              </a:lnSpc>
              <a:buFont typeface="+mj-lt"/>
              <a:buAutoNum type="arabicPeriod"/>
            </a:pPr>
            <a:r>
              <a:rPr lang="en-US" sz="7500" b="1" dirty="0"/>
              <a:t>Random Forest</a:t>
            </a:r>
          </a:p>
          <a:p>
            <a:pPr marL="1143000" indent="-1143000">
              <a:lnSpc>
                <a:spcPts val="4689"/>
              </a:lnSpc>
              <a:buFontTx/>
              <a:buAutoNum type="arabicPeriod"/>
            </a:pPr>
            <a:endParaRPr lang="en-US" sz="7500" b="1" dirty="0"/>
          </a:p>
          <a:p>
            <a:pPr marL="1143000" indent="-1143000">
              <a:lnSpc>
                <a:spcPts val="4689"/>
              </a:lnSpc>
              <a:buFontTx/>
              <a:buAutoNum type="arabicPeriod"/>
            </a:pPr>
            <a:endParaRPr lang="en-US" sz="7500" b="1" dirty="0"/>
          </a:p>
          <a:p>
            <a:pPr marL="1143000" indent="-1143000">
              <a:lnSpc>
                <a:spcPts val="4689"/>
              </a:lnSpc>
              <a:buFontTx/>
              <a:buAutoNum type="arabicPeriod"/>
            </a:pPr>
            <a:r>
              <a:rPr lang="en-US" sz="7500" b="1" dirty="0"/>
              <a:t>Support Vector Machine </a:t>
            </a:r>
          </a:p>
          <a:p>
            <a:pPr marL="1143000" indent="-1143000">
              <a:lnSpc>
                <a:spcPts val="4689"/>
              </a:lnSpc>
              <a:buFontTx/>
              <a:buAutoNum type="arabicPeriod"/>
            </a:pPr>
            <a:endParaRPr lang="en-US" sz="7500" b="1" dirty="0"/>
          </a:p>
          <a:p>
            <a:pPr marL="1143000" indent="-1143000">
              <a:lnSpc>
                <a:spcPts val="4689"/>
              </a:lnSpc>
              <a:buFontTx/>
              <a:buAutoNum type="arabicPeriod"/>
            </a:pPr>
            <a:endParaRPr lang="en-US" sz="7500" b="1" dirty="0"/>
          </a:p>
          <a:p>
            <a:pPr marL="1143000" indent="-1143000">
              <a:lnSpc>
                <a:spcPts val="4689"/>
              </a:lnSpc>
              <a:buFontTx/>
              <a:buAutoNum type="arabicPeriod"/>
            </a:pPr>
            <a:r>
              <a:rPr lang="en-US" sz="7500" b="1" dirty="0"/>
              <a:t>Forward and Backward selection</a:t>
            </a:r>
          </a:p>
          <a:p>
            <a:pPr marL="1143000" indent="-1143000">
              <a:lnSpc>
                <a:spcPts val="4689"/>
              </a:lnSpc>
              <a:buFontTx/>
              <a:buAutoNum type="arabicPeriod"/>
            </a:pPr>
            <a:endParaRPr lang="en-US" sz="7500" b="1" dirty="0"/>
          </a:p>
          <a:p>
            <a:pPr marL="1143000" indent="-1143000">
              <a:lnSpc>
                <a:spcPts val="4689"/>
              </a:lnSpc>
              <a:buFontTx/>
              <a:buAutoNum type="arabicPeriod"/>
            </a:pPr>
            <a:endParaRPr lang="en-US" sz="7500" b="1" dirty="0"/>
          </a:p>
          <a:p>
            <a:pPr marL="1143000" indent="-1143000">
              <a:lnSpc>
                <a:spcPts val="4689"/>
              </a:lnSpc>
              <a:buFontTx/>
              <a:buAutoNum type="arabicPeriod"/>
            </a:pPr>
            <a:r>
              <a:rPr lang="en-US" sz="7500" b="1" dirty="0"/>
              <a:t>Lasso &amp; Ridge</a:t>
            </a:r>
          </a:p>
          <a:p>
            <a:pPr marL="1143000" indent="-1143000">
              <a:lnSpc>
                <a:spcPts val="4689"/>
              </a:lnSpc>
              <a:buFontTx/>
              <a:buAutoNum type="arabicPeriod"/>
            </a:pPr>
            <a:endParaRPr lang="en-US" sz="7500" b="1" dirty="0"/>
          </a:p>
          <a:p>
            <a:pPr marL="1143000" indent="-1143000">
              <a:lnSpc>
                <a:spcPts val="4689"/>
              </a:lnSpc>
              <a:buFontTx/>
              <a:buAutoNum type="arabicPeriod"/>
            </a:pPr>
            <a:endParaRPr lang="en-US" sz="7500" b="1" dirty="0">
              <a:solidFill>
                <a:schemeClr val="accent4"/>
              </a:solidFill>
            </a:endParaRPr>
          </a:p>
          <a:p>
            <a:endParaRPr lang="en-US" dirty="0"/>
          </a:p>
        </p:txBody>
      </p:sp>
      <p:sp>
        <p:nvSpPr>
          <p:cNvPr id="17" name="TextBox 16">
            <a:extLst>
              <a:ext uri="{FF2B5EF4-FFF2-40B4-BE49-F238E27FC236}">
                <a16:creationId xmlns:a16="http://schemas.microsoft.com/office/drawing/2014/main" id="{0DF43766-F913-F0A8-C1FB-29A79611A263}"/>
              </a:ext>
            </a:extLst>
          </p:cNvPr>
          <p:cNvSpPr txBox="1"/>
          <p:nvPr/>
        </p:nvSpPr>
        <p:spPr>
          <a:xfrm>
            <a:off x="23285378" y="18950440"/>
            <a:ext cx="17441654" cy="1092607"/>
          </a:xfrm>
          <a:prstGeom prst="rect">
            <a:avLst/>
          </a:prstGeom>
          <a:noFill/>
        </p:spPr>
        <p:txBody>
          <a:bodyPr wrap="square">
            <a:spAutoFit/>
          </a:bodyPr>
          <a:lstStyle/>
          <a:p>
            <a:pPr algn="just"/>
            <a:r>
              <a:rPr lang="en-US" sz="6500" b="1" u="sng" dirty="0">
                <a:solidFill>
                  <a:schemeClr val="accent4"/>
                </a:solidFill>
                <a:ea typeface="DengXian" panose="02010600030101010101" pitchFamily="2" charset="-122"/>
                <a:cs typeface="Arial" panose="020B0604020202020204" pitchFamily="34" charset="0"/>
              </a:rPr>
              <a:t>Boosting Algorithms</a:t>
            </a:r>
          </a:p>
        </p:txBody>
      </p:sp>
      <p:sp>
        <p:nvSpPr>
          <p:cNvPr id="18" name="TextBox 17">
            <a:extLst>
              <a:ext uri="{FF2B5EF4-FFF2-40B4-BE49-F238E27FC236}">
                <a16:creationId xmlns:a16="http://schemas.microsoft.com/office/drawing/2014/main" id="{193D324E-B11C-BD52-E795-7524DBBD377D}"/>
              </a:ext>
            </a:extLst>
          </p:cNvPr>
          <p:cNvSpPr txBox="1"/>
          <p:nvPr/>
        </p:nvSpPr>
        <p:spPr>
          <a:xfrm>
            <a:off x="23450275" y="20339179"/>
            <a:ext cx="14586356" cy="6999352"/>
          </a:xfrm>
          <a:prstGeom prst="rect">
            <a:avLst/>
          </a:prstGeom>
          <a:noFill/>
        </p:spPr>
        <p:txBody>
          <a:bodyPr wrap="square" rtlCol="0">
            <a:spAutoFit/>
          </a:bodyPr>
          <a:lstStyle/>
          <a:p>
            <a:pPr marL="1143000" indent="-1143000">
              <a:lnSpc>
                <a:spcPts val="4689"/>
              </a:lnSpc>
              <a:buFont typeface="+mj-lt"/>
              <a:buAutoNum type="arabicPeriod"/>
            </a:pPr>
            <a:endParaRPr lang="en-US" sz="7500" b="1" dirty="0">
              <a:solidFill>
                <a:schemeClr val="accent4"/>
              </a:solidFill>
            </a:endParaRPr>
          </a:p>
          <a:p>
            <a:pPr marL="1143000" indent="-1143000">
              <a:lnSpc>
                <a:spcPts val="4689"/>
              </a:lnSpc>
              <a:buFont typeface="+mj-lt"/>
              <a:buAutoNum type="arabicPeriod"/>
            </a:pPr>
            <a:endParaRPr lang="en-US" sz="7500" b="1" dirty="0">
              <a:solidFill>
                <a:schemeClr val="accent4"/>
              </a:solidFill>
            </a:endParaRPr>
          </a:p>
          <a:p>
            <a:pPr marL="1143000" indent="-1143000">
              <a:lnSpc>
                <a:spcPts val="4689"/>
              </a:lnSpc>
              <a:buFont typeface="+mj-lt"/>
              <a:buAutoNum type="arabicPeriod"/>
            </a:pPr>
            <a:r>
              <a:rPr lang="en-US" sz="7500" b="1" dirty="0"/>
              <a:t>Ada Boost</a:t>
            </a:r>
          </a:p>
          <a:p>
            <a:pPr marL="1143000" indent="-1143000">
              <a:lnSpc>
                <a:spcPts val="4689"/>
              </a:lnSpc>
              <a:buFont typeface="+mj-lt"/>
              <a:buAutoNum type="arabicPeriod"/>
            </a:pPr>
            <a:endParaRPr lang="en-US" sz="7500" b="1" dirty="0"/>
          </a:p>
          <a:p>
            <a:pPr marL="1143000" indent="-1143000">
              <a:lnSpc>
                <a:spcPts val="4689"/>
              </a:lnSpc>
              <a:buFont typeface="+mj-lt"/>
              <a:buAutoNum type="arabicPeriod"/>
            </a:pPr>
            <a:endParaRPr lang="en-US" sz="7500" b="1" dirty="0"/>
          </a:p>
          <a:p>
            <a:pPr marL="1143000" indent="-1143000">
              <a:lnSpc>
                <a:spcPts val="4689"/>
              </a:lnSpc>
              <a:buFont typeface="+mj-lt"/>
              <a:buAutoNum type="arabicPeriod"/>
            </a:pPr>
            <a:r>
              <a:rPr lang="en-US" sz="7500" b="1" dirty="0"/>
              <a:t>XG Boost </a:t>
            </a:r>
          </a:p>
          <a:p>
            <a:pPr marL="1143000" indent="-1143000">
              <a:lnSpc>
                <a:spcPts val="4689"/>
              </a:lnSpc>
              <a:buFont typeface="+mj-lt"/>
              <a:buAutoNum type="arabicPeriod"/>
            </a:pPr>
            <a:endParaRPr lang="en-US" sz="7500" b="1" dirty="0"/>
          </a:p>
          <a:p>
            <a:pPr marL="1143000" indent="-1143000">
              <a:lnSpc>
                <a:spcPts val="4689"/>
              </a:lnSpc>
              <a:buFont typeface="+mj-lt"/>
              <a:buAutoNum type="arabicPeriod"/>
            </a:pPr>
            <a:endParaRPr lang="en-US" sz="7500" b="1" dirty="0"/>
          </a:p>
          <a:p>
            <a:pPr marL="1143000" indent="-1143000">
              <a:lnSpc>
                <a:spcPts val="4689"/>
              </a:lnSpc>
              <a:buFont typeface="+mj-lt"/>
              <a:buAutoNum type="arabicPeriod"/>
            </a:pPr>
            <a:r>
              <a:rPr lang="en-US" sz="7500" b="1" dirty="0"/>
              <a:t>Gradient Boosting</a:t>
            </a:r>
          </a:p>
          <a:p>
            <a:pPr marL="1143000" indent="-1143000">
              <a:lnSpc>
                <a:spcPts val="4689"/>
              </a:lnSpc>
              <a:buFont typeface="+mj-lt"/>
              <a:buAutoNum type="arabicPeriod"/>
            </a:pPr>
            <a:endParaRPr lang="en-US" sz="7500" b="1" dirty="0"/>
          </a:p>
          <a:p>
            <a:pPr>
              <a:lnSpc>
                <a:spcPts val="4689"/>
              </a:lnSpc>
            </a:pPr>
            <a:endParaRPr lang="en-US" sz="7500" b="1" dirty="0">
              <a:solidFill>
                <a:schemeClr val="accent4"/>
              </a:solidFill>
            </a:endParaRPr>
          </a:p>
          <a:p>
            <a:endParaRPr lang="en-US" dirty="0"/>
          </a:p>
        </p:txBody>
      </p:sp>
      <p:sp>
        <p:nvSpPr>
          <p:cNvPr id="19" name="AutoShape 22">
            <a:extLst>
              <a:ext uri="{FF2B5EF4-FFF2-40B4-BE49-F238E27FC236}">
                <a16:creationId xmlns:a16="http://schemas.microsoft.com/office/drawing/2014/main" id="{6717FAC4-D806-45D2-C281-2AFD9317B7FD}"/>
              </a:ext>
            </a:extLst>
          </p:cNvPr>
          <p:cNvSpPr>
            <a:spLocks noChangeArrowheads="1"/>
          </p:cNvSpPr>
          <p:nvPr/>
        </p:nvSpPr>
        <p:spPr bwMode="auto">
          <a:xfrm>
            <a:off x="996878" y="15580103"/>
            <a:ext cx="18148372" cy="2648338"/>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6500" b="1" dirty="0">
                <a:solidFill>
                  <a:schemeClr val="tx1"/>
                </a:solidFill>
                <a:cs typeface="Arial" panose="020B0604020202020204" pitchFamily="34" charset="0"/>
              </a:rPr>
              <a:t>Additional Steps </a:t>
            </a:r>
          </a:p>
        </p:txBody>
      </p:sp>
      <p:sp>
        <p:nvSpPr>
          <p:cNvPr id="21" name="TextBox 20">
            <a:extLst>
              <a:ext uri="{FF2B5EF4-FFF2-40B4-BE49-F238E27FC236}">
                <a16:creationId xmlns:a16="http://schemas.microsoft.com/office/drawing/2014/main" id="{796A5690-3FDC-BB1F-3980-FE22C550C25E}"/>
              </a:ext>
            </a:extLst>
          </p:cNvPr>
          <p:cNvSpPr txBox="1"/>
          <p:nvPr/>
        </p:nvSpPr>
        <p:spPr>
          <a:xfrm>
            <a:off x="996878" y="19155832"/>
            <a:ext cx="17441654" cy="5093702"/>
          </a:xfrm>
          <a:prstGeom prst="rect">
            <a:avLst/>
          </a:prstGeom>
          <a:noFill/>
        </p:spPr>
        <p:txBody>
          <a:bodyPr wrap="square">
            <a:spAutoFit/>
          </a:bodyPr>
          <a:lstStyle/>
          <a:p>
            <a:pPr marL="857250" indent="-857250" algn="just">
              <a:buFont typeface="Wingdings" pitchFamily="2" charset="2"/>
              <a:buChar char="Ø"/>
            </a:pPr>
            <a:r>
              <a:rPr lang="en-US" sz="6500" dirty="0">
                <a:ea typeface="DengXian" panose="02010600030101010101" pitchFamily="2" charset="-122"/>
                <a:cs typeface="Arial" panose="020B0604020202020204" pitchFamily="34" charset="0"/>
              </a:rPr>
              <a:t>Cross Validations</a:t>
            </a:r>
          </a:p>
          <a:p>
            <a:pPr marL="857250" indent="-857250" algn="just">
              <a:buFont typeface="Wingdings" pitchFamily="2" charset="2"/>
              <a:buChar char="Ø"/>
            </a:pPr>
            <a:endParaRPr lang="en-US" sz="6500" dirty="0">
              <a:ea typeface="DengXian" panose="02010600030101010101" pitchFamily="2" charset="-122"/>
              <a:cs typeface="Arial" panose="020B0604020202020204" pitchFamily="34" charset="0"/>
            </a:endParaRPr>
          </a:p>
          <a:p>
            <a:pPr marL="857250" indent="-857250" algn="just">
              <a:buFont typeface="Wingdings" pitchFamily="2" charset="2"/>
              <a:buChar char="Ø"/>
            </a:pPr>
            <a:r>
              <a:rPr lang="en-US" sz="6500" dirty="0">
                <a:ea typeface="DengXian" panose="02010600030101010101" pitchFamily="2" charset="-122"/>
                <a:cs typeface="Arial" panose="020B0604020202020204" pitchFamily="34" charset="0"/>
              </a:rPr>
              <a:t>Stratified K-Folds</a:t>
            </a:r>
          </a:p>
          <a:p>
            <a:pPr marL="857250" indent="-857250" algn="just">
              <a:buFont typeface="Wingdings" pitchFamily="2" charset="2"/>
              <a:buChar char="Ø"/>
            </a:pPr>
            <a:endParaRPr lang="en-US" sz="6500" dirty="0">
              <a:ea typeface="DengXian" panose="02010600030101010101" pitchFamily="2" charset="-122"/>
              <a:cs typeface="Arial" panose="020B0604020202020204" pitchFamily="34" charset="0"/>
            </a:endParaRPr>
          </a:p>
          <a:p>
            <a:pPr marL="857250" indent="-857250" algn="just">
              <a:buFont typeface="Wingdings" pitchFamily="2" charset="2"/>
              <a:buChar char="Ø"/>
            </a:pPr>
            <a:r>
              <a:rPr lang="en-US" sz="6500" dirty="0">
                <a:ea typeface="DengXian" panose="02010600030101010101" pitchFamily="2" charset="-122"/>
                <a:cs typeface="Arial" panose="020B0604020202020204" pitchFamily="34" charset="0"/>
              </a:rPr>
              <a:t>Hyper parameter tuning and Grid search </a:t>
            </a:r>
          </a:p>
        </p:txBody>
      </p:sp>
      <p:pic>
        <p:nvPicPr>
          <p:cNvPr id="1028" name="Picture 4" descr="What is Machine Learning? 2022 Beginner's Guide">
            <a:extLst>
              <a:ext uri="{FF2B5EF4-FFF2-40B4-BE49-F238E27FC236}">
                <a16:creationId xmlns:a16="http://schemas.microsoft.com/office/drawing/2014/main" id="{114D90F6-D529-F400-9304-7ED520B1D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598" y="25078008"/>
            <a:ext cx="12706851" cy="68505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 to Think: How We Can Unleash Pure Thinking Power - Worq IQ">
            <a:extLst>
              <a:ext uri="{FF2B5EF4-FFF2-40B4-BE49-F238E27FC236}">
                <a16:creationId xmlns:a16="http://schemas.microsoft.com/office/drawing/2014/main" id="{56C2CEF1-A966-E8FD-A769-0F3B1382E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1701" y="27770781"/>
            <a:ext cx="10172700" cy="442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9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91">
            <a:extLst>
              <a:ext uri="{FF2B5EF4-FFF2-40B4-BE49-F238E27FC236}">
                <a16:creationId xmlns:a16="http://schemas.microsoft.com/office/drawing/2014/main" id="{94D49DE4-4F02-2C28-4D24-67A0AD3E450B}"/>
              </a:ext>
            </a:extLst>
          </p:cNvPr>
          <p:cNvSpPr/>
          <p:nvPr/>
        </p:nvSpPr>
        <p:spPr>
          <a:xfrm>
            <a:off x="566949" y="450460"/>
            <a:ext cx="42757302" cy="2648340"/>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r>
              <a:rPr lang="en-US" altLang="zh-CN" sz="9500" b="1" kern="0" spc="42" dirty="0">
                <a:solidFill>
                  <a:schemeClr val="bg1"/>
                </a:solidFill>
                <a:latin typeface="Arial" panose="020B0604020202020204" pitchFamily="34" charset="0"/>
                <a:ea typeface="方正舒体" panose="02010601030101010101" pitchFamily="2" charset="-122"/>
                <a:cs typeface="Arial" panose="020B0604020202020204" pitchFamily="34" charset="0"/>
                <a:sym typeface="+mn-ea"/>
              </a:rPr>
              <a:t>Evaluation Methodology</a:t>
            </a:r>
            <a:endParaRPr lang="zh-CN" altLang="en-US" sz="9500" kern="0" dirty="0">
              <a:solidFill>
                <a:schemeClr val="accent4"/>
              </a:solidFill>
              <a:latin typeface="Arial" panose="020B0604020202020204" pitchFamily="34" charset="0"/>
              <a:ea typeface="宋体" panose="02010600030101010101" pitchFamily="2" charset="-122"/>
              <a:cs typeface="Arial" panose="020B0604020202020204" pitchFamily="34" charset="0"/>
            </a:endParaRPr>
          </a:p>
        </p:txBody>
      </p:sp>
      <p:sp>
        <p:nvSpPr>
          <p:cNvPr id="35" name="圆角矩形 91">
            <a:extLst>
              <a:ext uri="{FF2B5EF4-FFF2-40B4-BE49-F238E27FC236}">
                <a16:creationId xmlns:a16="http://schemas.microsoft.com/office/drawing/2014/main" id="{C5AB6EE3-5A3D-784D-7DB0-160ED8F26355}"/>
              </a:ext>
            </a:extLst>
          </p:cNvPr>
          <p:cNvSpPr/>
          <p:nvPr/>
        </p:nvSpPr>
        <p:spPr>
          <a:xfrm>
            <a:off x="255152" y="32467939"/>
            <a:ext cx="42757302" cy="330633"/>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endParaRPr lang="zh-CN" altLang="en-US" sz="9500" kern="0" dirty="0">
              <a:solidFill>
                <a:schemeClr val="accent4"/>
              </a:solidFill>
              <a:latin typeface="Arial" panose="020B0604020202020204" pitchFamily="34" charset="0"/>
              <a:ea typeface="宋体" panose="02010600030101010101" pitchFamily="2" charset="-122"/>
              <a:cs typeface="Arial" panose="020B0604020202020204" pitchFamily="34" charset="0"/>
            </a:endParaRPr>
          </a:p>
        </p:txBody>
      </p:sp>
      <p:sp>
        <p:nvSpPr>
          <p:cNvPr id="3" name="TextBox 2">
            <a:extLst>
              <a:ext uri="{FF2B5EF4-FFF2-40B4-BE49-F238E27FC236}">
                <a16:creationId xmlns:a16="http://schemas.microsoft.com/office/drawing/2014/main" id="{9F0FE28F-9313-F15F-895F-054FA12981BA}"/>
              </a:ext>
            </a:extLst>
          </p:cNvPr>
          <p:cNvSpPr txBox="1"/>
          <p:nvPr/>
        </p:nvSpPr>
        <p:spPr>
          <a:xfrm>
            <a:off x="566948" y="18007912"/>
            <a:ext cx="23207451" cy="17974151"/>
          </a:xfrm>
          <a:prstGeom prst="rect">
            <a:avLst/>
          </a:prstGeom>
          <a:noFill/>
        </p:spPr>
        <p:txBody>
          <a:bodyPr wrap="square">
            <a:spAutoFit/>
          </a:bodyPr>
          <a:lstStyle/>
          <a:p>
            <a:pPr marL="857250" indent="-857250" algn="just">
              <a:buFont typeface="Arial" panose="020B0604020202020204" pitchFamily="34" charset="0"/>
              <a:buChar char="•"/>
            </a:pPr>
            <a:r>
              <a:rPr lang="en-US" sz="6500" dirty="0">
                <a:ea typeface="DengXian" panose="02010600030101010101" pitchFamily="2" charset="-122"/>
                <a:cs typeface="Arial" panose="020B0604020202020204" pitchFamily="34" charset="0"/>
              </a:rPr>
              <a:t>Models like Lasso, ridge, SVM did not have good accuracy on the dataset and thus excluded from above graph.</a:t>
            </a:r>
          </a:p>
          <a:p>
            <a:pPr marL="857250" indent="-857250" algn="just">
              <a:buFont typeface="Arial" panose="020B0604020202020204" pitchFamily="34" charset="0"/>
              <a:buChar char="•"/>
            </a:pPr>
            <a:endParaRPr lang="en-US" sz="6500" dirty="0">
              <a:ea typeface="DengXian" panose="02010600030101010101" pitchFamily="2" charset="-122"/>
              <a:cs typeface="Arial" panose="020B0604020202020204" pitchFamily="34" charset="0"/>
            </a:endParaRPr>
          </a:p>
          <a:p>
            <a:pPr marL="857250" indent="-857250" algn="just">
              <a:buFont typeface="Arial" panose="020B0604020202020204" pitchFamily="34" charset="0"/>
              <a:buChar char="•"/>
            </a:pPr>
            <a:r>
              <a:rPr lang="en-US" sz="6500" dirty="0">
                <a:ea typeface="DengXian" panose="02010600030101010101" pitchFamily="2" charset="-122"/>
                <a:cs typeface="Arial" panose="020B0604020202020204" pitchFamily="34" charset="0"/>
              </a:rPr>
              <a:t>PCA and sampling technique was excluded from final script, the </a:t>
            </a:r>
            <a:r>
              <a:rPr lang="en-US" sz="6500" dirty="0" err="1">
                <a:ea typeface="DengXian" panose="02010600030101010101" pitchFamily="2" charset="-122"/>
                <a:cs typeface="Arial" panose="020B0604020202020204" pitchFamily="34" charset="0"/>
              </a:rPr>
              <a:t>auc</a:t>
            </a:r>
            <a:r>
              <a:rPr lang="en-US" sz="6500" dirty="0">
                <a:ea typeface="DengXian" panose="02010600030101010101" pitchFamily="2" charset="-122"/>
                <a:cs typeface="Arial" panose="020B0604020202020204" pitchFamily="34" charset="0"/>
              </a:rPr>
              <a:t> was not impacted by the same. </a:t>
            </a:r>
          </a:p>
          <a:p>
            <a:pPr marL="857250" indent="-857250" algn="just">
              <a:buFont typeface="Arial" panose="020B0604020202020204" pitchFamily="34" charset="0"/>
              <a:buChar char="•"/>
            </a:pPr>
            <a:endParaRPr lang="en-US" sz="6500" dirty="0">
              <a:ea typeface="DengXian" panose="02010600030101010101" pitchFamily="2" charset="-122"/>
              <a:cs typeface="Arial" panose="020B0604020202020204" pitchFamily="34" charset="0"/>
            </a:endParaRPr>
          </a:p>
          <a:p>
            <a:pPr marL="857250" indent="-857250" algn="just">
              <a:buFont typeface="Arial" panose="020B0604020202020204" pitchFamily="34" charset="0"/>
              <a:buChar char="•"/>
            </a:pPr>
            <a:r>
              <a:rPr lang="en-US" sz="6500" dirty="0">
                <a:ea typeface="DengXian" panose="02010600030101010101" pitchFamily="2" charset="-122"/>
                <a:cs typeface="Arial" panose="020B0604020202020204" pitchFamily="34" charset="0"/>
              </a:rPr>
              <a:t>AUC for all the models performed were in the range of ~0.78-0.79. </a:t>
            </a:r>
          </a:p>
          <a:p>
            <a:pPr marL="857250" indent="-857250" algn="just">
              <a:buFont typeface="Arial" panose="020B0604020202020204" pitchFamily="34" charset="0"/>
              <a:buChar char="•"/>
            </a:pPr>
            <a:endParaRPr lang="en-US" sz="6500" dirty="0">
              <a:ea typeface="DengXian" panose="02010600030101010101" pitchFamily="2" charset="-122"/>
              <a:cs typeface="Arial" panose="020B0604020202020204" pitchFamily="34" charset="0"/>
            </a:endParaRPr>
          </a:p>
          <a:p>
            <a:pPr marL="857250" indent="-857250" algn="just">
              <a:buFont typeface="Arial" panose="020B0604020202020204" pitchFamily="34" charset="0"/>
              <a:buChar char="•"/>
            </a:pPr>
            <a:r>
              <a:rPr lang="en-US" sz="6500" dirty="0">
                <a:ea typeface="DengXian" panose="02010600030101010101" pitchFamily="2" charset="-122"/>
                <a:cs typeface="Arial" panose="020B0604020202020204" pitchFamily="34" charset="0"/>
              </a:rPr>
              <a:t>Gradient boosting model has the maximum AUC in both validation test data and unseen test data. </a:t>
            </a:r>
          </a:p>
          <a:p>
            <a:pPr marL="857250" indent="-857250" algn="just">
              <a:buFont typeface="Arial" panose="020B0604020202020204" pitchFamily="34" charset="0"/>
              <a:buChar char="•"/>
            </a:pPr>
            <a:endParaRPr lang="en-US" sz="6500" dirty="0">
              <a:latin typeface="Times New Roman" panose="02020603050405020304" pitchFamily="18" charset="0"/>
              <a:ea typeface="DengXian" panose="02010600030101010101" pitchFamily="2" charset="-122"/>
              <a:cs typeface="Arial" panose="020B0604020202020204" pitchFamily="34" charset="0"/>
            </a:endParaRPr>
          </a:p>
          <a:p>
            <a:pPr marL="857250" indent="-857250" algn="just">
              <a:buFont typeface="Arial" panose="020B0604020202020204" pitchFamily="34" charset="0"/>
              <a:buChar char="•"/>
            </a:pPr>
            <a:r>
              <a:rPr lang="en-US" sz="6500" dirty="0">
                <a:ea typeface="DengXian" panose="02010600030101010101" pitchFamily="2" charset="-122"/>
                <a:cs typeface="Arial" panose="020B0604020202020204" pitchFamily="34" charset="0"/>
              </a:rPr>
              <a:t>Gradient boosting can handle both numerical and categorical data in the same model and thus worked better on the banking data.</a:t>
            </a:r>
          </a:p>
          <a:p>
            <a:pPr marL="857250" indent="-857250" algn="just">
              <a:buFont typeface="Arial" panose="020B0604020202020204" pitchFamily="34" charset="0"/>
              <a:buChar char="•"/>
            </a:pPr>
            <a:endParaRPr lang="en-US" sz="6500" dirty="0">
              <a:ea typeface="DengXian" panose="02010600030101010101" pitchFamily="2" charset="-122"/>
              <a:cs typeface="Arial" panose="020B0604020202020204" pitchFamily="34" charset="0"/>
            </a:endParaRPr>
          </a:p>
          <a:p>
            <a:pPr marL="857250" indent="-857250" algn="just">
              <a:buFont typeface="Arial" panose="020B0604020202020204" pitchFamily="34" charset="0"/>
              <a:buChar char="•"/>
            </a:pPr>
            <a:endParaRPr lang="en-US" sz="6500" dirty="0">
              <a:ea typeface="DengXian" panose="02010600030101010101" pitchFamily="2" charset="-122"/>
              <a:cs typeface="Arial" panose="020B0604020202020204" pitchFamily="34" charset="0"/>
            </a:endParaRPr>
          </a:p>
          <a:p>
            <a:pPr marL="857250" indent="-857250" algn="just">
              <a:buFont typeface="Arial" panose="020B0604020202020204" pitchFamily="34" charset="0"/>
              <a:buChar char="•"/>
            </a:pPr>
            <a:endParaRPr lang="en-US" sz="6600" b="0" i="0" dirty="0">
              <a:solidFill>
                <a:srgbClr val="374151"/>
              </a:solidFill>
              <a:effectLst/>
              <a:latin typeface="Söhne"/>
            </a:endParaRPr>
          </a:p>
          <a:p>
            <a:pPr marL="857250" indent="-857250" algn="just">
              <a:buFont typeface="Arial" panose="020B0604020202020204" pitchFamily="34" charset="0"/>
              <a:buChar char="•"/>
            </a:pPr>
            <a:endParaRPr lang="en-US" sz="6600" dirty="0">
              <a:solidFill>
                <a:srgbClr val="374151"/>
              </a:solidFill>
              <a:latin typeface="Söhne"/>
            </a:endParaRPr>
          </a:p>
        </p:txBody>
      </p:sp>
      <p:pic>
        <p:nvPicPr>
          <p:cNvPr id="5" name="Picture 4" descr="Chart, line chart&#10;&#10;Description automatically generated">
            <a:extLst>
              <a:ext uri="{FF2B5EF4-FFF2-40B4-BE49-F238E27FC236}">
                <a16:creationId xmlns:a16="http://schemas.microsoft.com/office/drawing/2014/main" id="{765DB97C-82AC-3E04-E4B5-49C31F81A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49" y="5637619"/>
            <a:ext cx="19335858" cy="12360438"/>
          </a:xfrm>
          <a:prstGeom prst="rect">
            <a:avLst/>
          </a:prstGeom>
        </p:spPr>
      </p:pic>
      <p:sp>
        <p:nvSpPr>
          <p:cNvPr id="6" name="AutoShape 22">
            <a:extLst>
              <a:ext uri="{FF2B5EF4-FFF2-40B4-BE49-F238E27FC236}">
                <a16:creationId xmlns:a16="http://schemas.microsoft.com/office/drawing/2014/main" id="{B8630453-11DC-D13B-596C-9FC5A9060BA0}"/>
              </a:ext>
            </a:extLst>
          </p:cNvPr>
          <p:cNvSpPr>
            <a:spLocks noChangeArrowheads="1"/>
          </p:cNvSpPr>
          <p:nvPr/>
        </p:nvSpPr>
        <p:spPr bwMode="auto">
          <a:xfrm>
            <a:off x="988359" y="3512873"/>
            <a:ext cx="14341288" cy="1758374"/>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6500" b="1" dirty="0">
                <a:solidFill>
                  <a:schemeClr val="tx1"/>
                </a:solidFill>
                <a:cs typeface="Arial" panose="020B0604020202020204" pitchFamily="34" charset="0"/>
              </a:rPr>
              <a:t>Analyzing ROC Curve</a:t>
            </a:r>
          </a:p>
        </p:txBody>
      </p:sp>
      <p:graphicFrame>
        <p:nvGraphicFramePr>
          <p:cNvPr id="8" name="Table 7">
            <a:extLst>
              <a:ext uri="{FF2B5EF4-FFF2-40B4-BE49-F238E27FC236}">
                <a16:creationId xmlns:a16="http://schemas.microsoft.com/office/drawing/2014/main" id="{20A2F1C8-5909-720A-26BE-B40325D51860}"/>
              </a:ext>
            </a:extLst>
          </p:cNvPr>
          <p:cNvGraphicFramePr>
            <a:graphicFrameLocks noGrp="1"/>
          </p:cNvGraphicFramePr>
          <p:nvPr>
            <p:extLst>
              <p:ext uri="{D42A27DB-BD31-4B8C-83A1-F6EECF244321}">
                <p14:modId xmlns:p14="http://schemas.microsoft.com/office/powerpoint/2010/main" val="469558695"/>
              </p:ext>
            </p:extLst>
          </p:nvPr>
        </p:nvGraphicFramePr>
        <p:xfrm>
          <a:off x="23188428" y="3519012"/>
          <a:ext cx="16238348" cy="14264357"/>
        </p:xfrm>
        <a:graphic>
          <a:graphicData uri="http://schemas.openxmlformats.org/drawingml/2006/table">
            <a:tbl>
              <a:tblPr>
                <a:tableStyleId>{8A107856-5554-42FB-B03E-39F5DBC370BA}</a:tableStyleId>
              </a:tblPr>
              <a:tblGrid>
                <a:gridCol w="10472482">
                  <a:extLst>
                    <a:ext uri="{9D8B030D-6E8A-4147-A177-3AD203B41FA5}">
                      <a16:colId xmlns:a16="http://schemas.microsoft.com/office/drawing/2014/main" val="2163739641"/>
                    </a:ext>
                  </a:extLst>
                </a:gridCol>
                <a:gridCol w="5765866">
                  <a:extLst>
                    <a:ext uri="{9D8B030D-6E8A-4147-A177-3AD203B41FA5}">
                      <a16:colId xmlns:a16="http://schemas.microsoft.com/office/drawing/2014/main" val="1497577278"/>
                    </a:ext>
                  </a:extLst>
                </a:gridCol>
              </a:tblGrid>
              <a:tr h="3246856">
                <a:tc>
                  <a:txBody>
                    <a:bodyPr/>
                    <a:lstStyle/>
                    <a:p>
                      <a:pPr algn="ctr" fontAlgn="b"/>
                      <a:r>
                        <a:rPr lang="en-US" sz="6500" b="1" i="0" u="sng" strike="noStrike" dirty="0">
                          <a:solidFill>
                            <a:schemeClr val="tx1"/>
                          </a:solidFill>
                          <a:effectLst/>
                          <a:latin typeface="+mn-lt"/>
                          <a:cs typeface="Arial" panose="020B0604020202020204" pitchFamily="34" charset="0"/>
                        </a:rPr>
                        <a:t>Models</a:t>
                      </a:r>
                    </a:p>
                  </a:txBody>
                  <a:tcPr marL="7620" marR="7620" marT="7620" marB="0" anchor="ctr">
                    <a:solidFill>
                      <a:schemeClr val="accent4">
                        <a:lumMod val="60000"/>
                        <a:lumOff val="40000"/>
                      </a:schemeClr>
                    </a:solidFill>
                  </a:tcPr>
                </a:tc>
                <a:tc>
                  <a:txBody>
                    <a:bodyPr/>
                    <a:lstStyle/>
                    <a:p>
                      <a:pPr marL="0" marR="0" lvl="0" indent="0" algn="ctr" defTabSz="4389120" rtl="0" eaLnBrk="1" fontAlgn="b" latinLnBrk="0" hangingPunct="1">
                        <a:lnSpc>
                          <a:spcPct val="100000"/>
                        </a:lnSpc>
                        <a:spcBef>
                          <a:spcPts val="0"/>
                        </a:spcBef>
                        <a:spcAft>
                          <a:spcPts val="0"/>
                        </a:spcAft>
                        <a:buClrTx/>
                        <a:buSzTx/>
                        <a:buFontTx/>
                        <a:buNone/>
                        <a:tabLst/>
                        <a:defRPr/>
                      </a:pPr>
                      <a:endParaRPr lang="en-US" sz="6500" b="1" i="0" u="sng" strike="noStrike" dirty="0">
                        <a:solidFill>
                          <a:schemeClr val="tx1"/>
                        </a:solidFill>
                        <a:effectLst/>
                        <a:latin typeface="+mn-lt"/>
                        <a:cs typeface="Arial" panose="020B0604020202020204" pitchFamily="34" charset="0"/>
                      </a:endParaRPr>
                    </a:p>
                    <a:p>
                      <a:pPr marL="0" marR="0" lvl="0" indent="0" algn="ctr" defTabSz="4389120" rtl="0" eaLnBrk="1" fontAlgn="b" latinLnBrk="0" hangingPunct="1">
                        <a:lnSpc>
                          <a:spcPct val="100000"/>
                        </a:lnSpc>
                        <a:spcBef>
                          <a:spcPts val="0"/>
                        </a:spcBef>
                        <a:spcAft>
                          <a:spcPts val="0"/>
                        </a:spcAft>
                        <a:buClrTx/>
                        <a:buSzTx/>
                        <a:buFontTx/>
                        <a:buNone/>
                        <a:tabLst/>
                        <a:defRPr/>
                      </a:pPr>
                      <a:r>
                        <a:rPr lang="en-US" sz="6500" b="1" i="0" u="sng" strike="noStrike" dirty="0">
                          <a:solidFill>
                            <a:schemeClr val="tx1"/>
                          </a:solidFill>
                          <a:effectLst/>
                          <a:latin typeface="+mn-lt"/>
                          <a:cs typeface="Arial" panose="020B0604020202020204" pitchFamily="34" charset="0"/>
                        </a:rPr>
                        <a:t>AUC</a:t>
                      </a:r>
                    </a:p>
                    <a:p>
                      <a:pPr algn="ctr" fontAlgn="b"/>
                      <a:endParaRPr lang="en-US" sz="6500" b="1" i="0" u="sng" strike="noStrike" dirty="0">
                        <a:solidFill>
                          <a:schemeClr val="tx1"/>
                        </a:solidFill>
                        <a:effectLst/>
                        <a:latin typeface="+mn-lt"/>
                        <a:cs typeface="Arial" panose="020B0604020202020204" pitchFamily="34" charset="0"/>
                      </a:endParaRPr>
                    </a:p>
                  </a:txBody>
                  <a:tcPr marL="7620" marR="7620" marT="7620" marB="0" anchor="ctr">
                    <a:solidFill>
                      <a:schemeClr val="accent4">
                        <a:lumMod val="60000"/>
                        <a:lumOff val="40000"/>
                      </a:schemeClr>
                    </a:solidFill>
                  </a:tcPr>
                </a:tc>
                <a:extLst>
                  <a:ext uri="{0D108BD9-81ED-4DB2-BD59-A6C34878D82A}">
                    <a16:rowId xmlns:a16="http://schemas.microsoft.com/office/drawing/2014/main" val="168436522"/>
                  </a:ext>
                </a:extLst>
              </a:tr>
              <a:tr h="1399585">
                <a:tc>
                  <a:txBody>
                    <a:bodyPr/>
                    <a:lstStyle/>
                    <a:p>
                      <a:pPr algn="l" fontAlgn="b"/>
                      <a:r>
                        <a:rPr lang="en-US" sz="6000" b="0" i="0" u="none" strike="noStrike" dirty="0">
                          <a:solidFill>
                            <a:schemeClr val="tx1"/>
                          </a:solidFill>
                          <a:effectLst/>
                          <a:latin typeface="+mn-lt"/>
                          <a:cs typeface="Arial" panose="020B0604020202020204" pitchFamily="34" charset="0"/>
                        </a:rPr>
                        <a:t>Logistic Regression</a:t>
                      </a:r>
                    </a:p>
                  </a:txBody>
                  <a:tcPr marL="7620" marR="7620" marT="7620" marB="0" anchor="ctr">
                    <a:noFill/>
                  </a:tcPr>
                </a:tc>
                <a:tc>
                  <a:txBody>
                    <a:bodyPr/>
                    <a:lstStyle/>
                    <a:p>
                      <a:pPr algn="ctr" fontAlgn="b"/>
                      <a:r>
                        <a:rPr lang="en-US" sz="6000" b="0" i="0" u="none" strike="noStrike" dirty="0">
                          <a:solidFill>
                            <a:schemeClr val="tx1"/>
                          </a:solidFill>
                          <a:effectLst/>
                          <a:latin typeface="+mn-lt"/>
                          <a:cs typeface="Arial" panose="020B0604020202020204" pitchFamily="34" charset="0"/>
                        </a:rPr>
                        <a:t>0.7926</a:t>
                      </a:r>
                    </a:p>
                  </a:txBody>
                  <a:tcPr marL="7620" marR="7620" marT="7620" marB="0" anchor="ctr">
                    <a:noFill/>
                  </a:tcPr>
                </a:tc>
                <a:extLst>
                  <a:ext uri="{0D108BD9-81ED-4DB2-BD59-A6C34878D82A}">
                    <a16:rowId xmlns:a16="http://schemas.microsoft.com/office/drawing/2014/main" val="454711497"/>
                  </a:ext>
                </a:extLst>
              </a:tr>
              <a:tr h="1393573">
                <a:tc>
                  <a:txBody>
                    <a:bodyPr/>
                    <a:lstStyle/>
                    <a:p>
                      <a:pPr marL="0" lvl="0" algn="l"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Forward Selection - BIC</a:t>
                      </a:r>
                    </a:p>
                  </a:txBody>
                  <a:tcPr marL="7620" marR="7620" marT="7620" marB="0" anchor="ctr">
                    <a:noFill/>
                  </a:tcPr>
                </a:tc>
                <a:tc>
                  <a:txBody>
                    <a:bodyPr/>
                    <a:lstStyle/>
                    <a:p>
                      <a:pPr marL="0" lvl="0" algn="ctr"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0.7931</a:t>
                      </a:r>
                    </a:p>
                  </a:txBody>
                  <a:tcPr marL="7620" marR="7620" marT="7620" marB="0" anchor="ctr">
                    <a:noFill/>
                  </a:tcPr>
                </a:tc>
                <a:extLst>
                  <a:ext uri="{0D108BD9-81ED-4DB2-BD59-A6C34878D82A}">
                    <a16:rowId xmlns:a16="http://schemas.microsoft.com/office/drawing/2014/main" val="3513720369"/>
                  </a:ext>
                </a:extLst>
              </a:tr>
              <a:tr h="1816568">
                <a:tc>
                  <a:txBody>
                    <a:bodyPr/>
                    <a:lstStyle/>
                    <a:p>
                      <a:pPr marL="0" lvl="0" algn="l"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Forward Selection – AIC</a:t>
                      </a:r>
                    </a:p>
                  </a:txBody>
                  <a:tcPr marL="7620" marR="7620" marT="7620" marB="0" anchor="ctr">
                    <a:noFill/>
                  </a:tcPr>
                </a:tc>
                <a:tc>
                  <a:txBody>
                    <a:bodyPr/>
                    <a:lstStyle/>
                    <a:p>
                      <a:pPr marL="0" lvl="0" algn="ctr"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0.7939</a:t>
                      </a:r>
                    </a:p>
                  </a:txBody>
                  <a:tcPr marL="7620" marR="7620" marT="7620" marB="0" anchor="ctr">
                    <a:noFill/>
                  </a:tcPr>
                </a:tc>
                <a:extLst>
                  <a:ext uri="{0D108BD9-81ED-4DB2-BD59-A6C34878D82A}">
                    <a16:rowId xmlns:a16="http://schemas.microsoft.com/office/drawing/2014/main" val="2144579992"/>
                  </a:ext>
                </a:extLst>
              </a:tr>
              <a:tr h="1828800">
                <a:tc>
                  <a:txBody>
                    <a:bodyPr/>
                    <a:lstStyle/>
                    <a:p>
                      <a:pPr marL="0" lvl="0" algn="l"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XG – Boost</a:t>
                      </a:r>
                    </a:p>
                  </a:txBody>
                  <a:tcPr marL="7620" marR="7620" marT="7620" marB="0" anchor="ctr">
                    <a:noFill/>
                  </a:tcPr>
                </a:tc>
                <a:tc>
                  <a:txBody>
                    <a:bodyPr/>
                    <a:lstStyle/>
                    <a:p>
                      <a:pPr marL="0" lvl="0" algn="ctr"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0.7872</a:t>
                      </a:r>
                    </a:p>
                  </a:txBody>
                  <a:tcPr marL="7620" marR="7620" marT="7620" marB="0" anchor="ctr">
                    <a:noFill/>
                  </a:tcPr>
                </a:tc>
                <a:extLst>
                  <a:ext uri="{0D108BD9-81ED-4DB2-BD59-A6C34878D82A}">
                    <a16:rowId xmlns:a16="http://schemas.microsoft.com/office/drawing/2014/main" val="326197424"/>
                  </a:ext>
                </a:extLst>
              </a:tr>
              <a:tr h="1567771">
                <a:tc>
                  <a:txBody>
                    <a:bodyPr/>
                    <a:lstStyle/>
                    <a:p>
                      <a:pPr marL="0" lvl="0" algn="l"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Random Forest</a:t>
                      </a:r>
                    </a:p>
                  </a:txBody>
                  <a:tcPr marL="7620" marR="7620" marT="7620" marB="0" anchor="ctr">
                    <a:noFill/>
                  </a:tcPr>
                </a:tc>
                <a:tc>
                  <a:txBody>
                    <a:bodyPr/>
                    <a:lstStyle/>
                    <a:p>
                      <a:pPr marL="0" lvl="0" algn="ctr"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0.7766</a:t>
                      </a:r>
                    </a:p>
                  </a:txBody>
                  <a:tcPr marL="7620" marR="7620" marT="7620" marB="0" anchor="ctr">
                    <a:noFill/>
                  </a:tcPr>
                </a:tc>
                <a:extLst>
                  <a:ext uri="{0D108BD9-81ED-4DB2-BD59-A6C34878D82A}">
                    <a16:rowId xmlns:a16="http://schemas.microsoft.com/office/drawing/2014/main" val="1281109247"/>
                  </a:ext>
                </a:extLst>
              </a:tr>
              <a:tr h="1461068">
                <a:tc>
                  <a:txBody>
                    <a:bodyPr/>
                    <a:lstStyle/>
                    <a:p>
                      <a:pPr marL="0" lvl="0" algn="l"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Gradient Boosting Model</a:t>
                      </a:r>
                    </a:p>
                  </a:txBody>
                  <a:tcPr marL="7620" marR="7620" marT="7620" marB="0" anchor="ctr">
                    <a:noFill/>
                  </a:tcPr>
                </a:tc>
                <a:tc>
                  <a:txBody>
                    <a:bodyPr/>
                    <a:lstStyle/>
                    <a:p>
                      <a:pPr marL="0" lvl="0" algn="ctr"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0.7950</a:t>
                      </a:r>
                    </a:p>
                  </a:txBody>
                  <a:tcPr marL="7620" marR="7620" marT="7620" marB="0" anchor="ctr">
                    <a:noFill/>
                  </a:tcPr>
                </a:tc>
                <a:extLst>
                  <a:ext uri="{0D108BD9-81ED-4DB2-BD59-A6C34878D82A}">
                    <a16:rowId xmlns:a16="http://schemas.microsoft.com/office/drawing/2014/main" val="2689143827"/>
                  </a:ext>
                </a:extLst>
              </a:tr>
              <a:tr h="1550136">
                <a:tc>
                  <a:txBody>
                    <a:bodyPr/>
                    <a:lstStyle/>
                    <a:p>
                      <a:pPr marL="0" lvl="0" algn="l"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Ada Boost</a:t>
                      </a:r>
                    </a:p>
                  </a:txBody>
                  <a:tcPr marL="7620" marR="7620" marT="7620" marB="0" anchor="ctr">
                    <a:noFill/>
                  </a:tcPr>
                </a:tc>
                <a:tc>
                  <a:txBody>
                    <a:bodyPr/>
                    <a:lstStyle/>
                    <a:p>
                      <a:pPr marL="0" lvl="0" algn="ctr" defTabSz="4389120" rtl="0" eaLnBrk="1" fontAlgn="b" latinLnBrk="0" hangingPunct="1"/>
                      <a:r>
                        <a:rPr lang="en-US" sz="6000" b="0" u="none" strike="noStrike" kern="1200" dirty="0">
                          <a:solidFill>
                            <a:schemeClr val="tx1"/>
                          </a:solidFill>
                          <a:effectLst/>
                          <a:latin typeface="+mn-lt"/>
                          <a:ea typeface="+mn-ea"/>
                          <a:cs typeface="Arial" panose="020B0604020202020204" pitchFamily="34" charset="0"/>
                        </a:rPr>
                        <a:t>0.7944</a:t>
                      </a:r>
                    </a:p>
                  </a:txBody>
                  <a:tcPr marL="7620" marR="7620" marT="7620" marB="0" anchor="ctr">
                    <a:noFill/>
                  </a:tcPr>
                </a:tc>
                <a:extLst>
                  <a:ext uri="{0D108BD9-81ED-4DB2-BD59-A6C34878D82A}">
                    <a16:rowId xmlns:a16="http://schemas.microsoft.com/office/drawing/2014/main" val="196786280"/>
                  </a:ext>
                </a:extLst>
              </a:tr>
            </a:tbl>
          </a:graphicData>
        </a:graphic>
      </p:graphicFrame>
      <p:sp>
        <p:nvSpPr>
          <p:cNvPr id="9" name="Frame 8">
            <a:extLst>
              <a:ext uri="{FF2B5EF4-FFF2-40B4-BE49-F238E27FC236}">
                <a16:creationId xmlns:a16="http://schemas.microsoft.com/office/drawing/2014/main" id="{2B477CD4-3583-7819-6B46-C9229BD74B76}"/>
              </a:ext>
            </a:extLst>
          </p:cNvPr>
          <p:cNvSpPr/>
          <p:nvPr/>
        </p:nvSpPr>
        <p:spPr>
          <a:xfrm>
            <a:off x="22752424" y="14737976"/>
            <a:ext cx="16674352" cy="172122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6" name="Picture 2" descr="pH Sensor Accuracy - Here's the Truth - M4 Knick">
            <a:extLst>
              <a:ext uri="{FF2B5EF4-FFF2-40B4-BE49-F238E27FC236}">
                <a16:creationId xmlns:a16="http://schemas.microsoft.com/office/drawing/2014/main" id="{66F9D725-9785-C79F-9D9D-708CB3376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8102" y="23509576"/>
            <a:ext cx="16674352" cy="833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58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91">
            <a:extLst>
              <a:ext uri="{FF2B5EF4-FFF2-40B4-BE49-F238E27FC236}">
                <a16:creationId xmlns:a16="http://schemas.microsoft.com/office/drawing/2014/main" id="{94D49DE4-4F02-2C28-4D24-67A0AD3E450B}"/>
              </a:ext>
            </a:extLst>
          </p:cNvPr>
          <p:cNvSpPr/>
          <p:nvPr/>
        </p:nvSpPr>
        <p:spPr>
          <a:xfrm>
            <a:off x="566949" y="450460"/>
            <a:ext cx="42757302" cy="2648340"/>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r>
              <a:rPr lang="en-US" altLang="zh-CN" sz="9500" b="1" kern="0" spc="42" dirty="0">
                <a:solidFill>
                  <a:schemeClr val="bg1"/>
                </a:solidFill>
                <a:latin typeface="Arial" panose="020B0604020202020204" pitchFamily="34" charset="0"/>
                <a:ea typeface="方正舒体" panose="02010601030101010101" pitchFamily="2" charset="-122"/>
                <a:cs typeface="Arial" panose="020B0604020202020204" pitchFamily="34" charset="0"/>
                <a:sym typeface="+mn-ea"/>
              </a:rPr>
              <a:t>Managerial Implications</a:t>
            </a:r>
            <a:endParaRPr lang="zh-CN" altLang="en-US" sz="9500" kern="0" dirty="0">
              <a:solidFill>
                <a:schemeClr val="accent4"/>
              </a:solidFill>
              <a:latin typeface="Arial" panose="020B0604020202020204" pitchFamily="34" charset="0"/>
              <a:ea typeface="宋体" panose="02010600030101010101" pitchFamily="2" charset="-122"/>
              <a:cs typeface="Arial" panose="020B0604020202020204" pitchFamily="34" charset="0"/>
            </a:endParaRPr>
          </a:p>
        </p:txBody>
      </p:sp>
      <p:sp>
        <p:nvSpPr>
          <p:cNvPr id="7" name="AutoShape 22">
            <a:extLst>
              <a:ext uri="{FF2B5EF4-FFF2-40B4-BE49-F238E27FC236}">
                <a16:creationId xmlns:a16="http://schemas.microsoft.com/office/drawing/2014/main" id="{5A3270B2-2DC1-5BE9-E933-AA5A1B62793A}"/>
              </a:ext>
            </a:extLst>
          </p:cNvPr>
          <p:cNvSpPr>
            <a:spLocks noChangeArrowheads="1"/>
          </p:cNvSpPr>
          <p:nvPr/>
        </p:nvSpPr>
        <p:spPr bwMode="auto">
          <a:xfrm>
            <a:off x="13804529" y="3723126"/>
            <a:ext cx="18148372" cy="1455979"/>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6500" b="1" dirty="0">
                <a:solidFill>
                  <a:schemeClr val="tx1"/>
                </a:solidFill>
                <a:cs typeface="Arial" panose="020B0604020202020204" pitchFamily="34" charset="0"/>
              </a:rPr>
              <a:t>Learnings from dataset and Actionable</a:t>
            </a:r>
          </a:p>
        </p:txBody>
      </p:sp>
      <p:sp>
        <p:nvSpPr>
          <p:cNvPr id="35" name="圆角矩形 91">
            <a:extLst>
              <a:ext uri="{FF2B5EF4-FFF2-40B4-BE49-F238E27FC236}">
                <a16:creationId xmlns:a16="http://schemas.microsoft.com/office/drawing/2014/main" id="{C5AB6EE3-5A3D-784D-7DB0-160ED8F26355}"/>
              </a:ext>
            </a:extLst>
          </p:cNvPr>
          <p:cNvSpPr/>
          <p:nvPr/>
        </p:nvSpPr>
        <p:spPr>
          <a:xfrm>
            <a:off x="255152" y="32467939"/>
            <a:ext cx="42757302" cy="330633"/>
          </a:xfrm>
          <a:prstGeom prst="roundRect">
            <a:avLst/>
          </a:prstGeom>
          <a:solidFill>
            <a:schemeClr val="accent4"/>
          </a:solidFill>
          <a:ln w="12700" cap="flat" cmpd="sng" algn="ctr">
            <a:solidFill>
              <a:srgbClr val="C00000"/>
            </a:solidFill>
            <a:prstDash val="solid"/>
            <a:miter lim="800000"/>
          </a:ln>
          <a:effectLst/>
        </p:spPr>
        <p:txBody>
          <a:bodyPr anchor="ctr"/>
          <a:lstStyle/>
          <a:p>
            <a:pPr eaLnBrk="1" fontAlgn="auto" hangingPunct="1">
              <a:spcBef>
                <a:spcPts val="0"/>
              </a:spcBef>
              <a:spcAft>
                <a:spcPts val="0"/>
              </a:spcAft>
              <a:defRPr/>
            </a:pPr>
            <a:endParaRPr lang="zh-CN" altLang="en-US" sz="9500" kern="0" dirty="0">
              <a:solidFill>
                <a:schemeClr val="accent4"/>
              </a:solidFill>
              <a:latin typeface="Arial" panose="020B0604020202020204" pitchFamily="34" charset="0"/>
              <a:ea typeface="宋体" panose="02010600030101010101" pitchFamily="2" charset="-122"/>
              <a:cs typeface="Arial" panose="020B0604020202020204" pitchFamily="34" charset="0"/>
            </a:endParaRPr>
          </a:p>
        </p:txBody>
      </p:sp>
      <p:sp>
        <p:nvSpPr>
          <p:cNvPr id="2" name="Subtitle 2">
            <a:extLst>
              <a:ext uri="{FF2B5EF4-FFF2-40B4-BE49-F238E27FC236}">
                <a16:creationId xmlns:a16="http://schemas.microsoft.com/office/drawing/2014/main" id="{3AAB83B1-C8BF-17DF-D893-A454BAF77640}"/>
              </a:ext>
            </a:extLst>
          </p:cNvPr>
          <p:cNvSpPr txBox="1">
            <a:spLocks/>
          </p:cNvSpPr>
          <p:nvPr/>
        </p:nvSpPr>
        <p:spPr>
          <a:xfrm>
            <a:off x="255152" y="4704599"/>
            <a:ext cx="21483177" cy="15888138"/>
          </a:xfrm>
          <a:prstGeom prst="rect">
            <a:avLst/>
          </a:prstGeom>
        </p:spPr>
        <p:txBody>
          <a:bodyPr vert="horz" lIns="91440" tIns="45720" rIns="91440" bIns="45720" rtlCol="0">
            <a:no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just">
              <a:spcBef>
                <a:spcPts val="1800"/>
              </a:spcBef>
            </a:pPr>
            <a:endParaRPr lang="en-US" sz="6000" b="0" i="0" dirty="0">
              <a:solidFill>
                <a:srgbClr val="000000"/>
              </a:solidFill>
              <a:effectLst/>
              <a:cs typeface="Arial" panose="020B0604020202020204" pitchFamily="34" charset="0"/>
            </a:endParaRPr>
          </a:p>
          <a:p>
            <a:pPr marL="857250" indent="-857250" algn="just">
              <a:spcBef>
                <a:spcPts val="1800"/>
              </a:spcBef>
              <a:buFont typeface="Wingdings" pitchFamily="2" charset="2"/>
              <a:buChar char="Ø"/>
            </a:pPr>
            <a:r>
              <a:rPr lang="en-US" sz="6000" dirty="0">
                <a:solidFill>
                  <a:srgbClr val="000000"/>
                </a:solidFill>
                <a:cs typeface="Arial" panose="020B0604020202020204" pitchFamily="34" charset="0"/>
              </a:rPr>
              <a:t>Around 60% of the dataset comprised of married individuals and 22% of which opened savings account. </a:t>
            </a:r>
          </a:p>
          <a:p>
            <a:pPr marL="857250" indent="-857250" algn="just">
              <a:spcBef>
                <a:spcPts val="1800"/>
              </a:spcBef>
              <a:buFont typeface="Wingdings" pitchFamily="2" charset="2"/>
              <a:buChar char="Ø"/>
            </a:pPr>
            <a:endParaRPr lang="en-US" sz="6000" b="0" i="0" dirty="0">
              <a:effectLst/>
            </a:endParaRPr>
          </a:p>
          <a:p>
            <a:pPr marL="857250" indent="-857250" algn="just">
              <a:spcBef>
                <a:spcPts val="1800"/>
              </a:spcBef>
              <a:buFont typeface="Wingdings" pitchFamily="2" charset="2"/>
              <a:buChar char="Ø"/>
            </a:pPr>
            <a:r>
              <a:rPr lang="en-US" sz="6000" b="0" i="0" dirty="0">
                <a:effectLst/>
              </a:rPr>
              <a:t>Age feature demonstrates that the majority savings account are opened by customers between age group 25 to 58 years. </a:t>
            </a:r>
          </a:p>
          <a:p>
            <a:pPr marL="857250" indent="-857250" algn="just">
              <a:spcBef>
                <a:spcPts val="1800"/>
              </a:spcBef>
              <a:buFont typeface="Wingdings" pitchFamily="2" charset="2"/>
              <a:buChar char="Ø"/>
            </a:pPr>
            <a:endParaRPr lang="en-US" sz="6000" b="0" i="0" dirty="0">
              <a:solidFill>
                <a:srgbClr val="000000"/>
              </a:solidFill>
              <a:effectLst/>
              <a:cs typeface="Arial" panose="020B0604020202020204" pitchFamily="34" charset="0"/>
            </a:endParaRPr>
          </a:p>
          <a:p>
            <a:pPr marL="857250" indent="-857250" algn="just">
              <a:spcBef>
                <a:spcPts val="1800"/>
              </a:spcBef>
              <a:buFont typeface="Wingdings" pitchFamily="2" charset="2"/>
              <a:buChar char="Ø"/>
            </a:pPr>
            <a:r>
              <a:rPr lang="en-US" sz="6000" b="0" i="0" dirty="0">
                <a:solidFill>
                  <a:srgbClr val="000000"/>
                </a:solidFill>
                <a:effectLst/>
                <a:cs typeface="Arial" panose="020B0604020202020204" pitchFamily="34" charset="0"/>
              </a:rPr>
              <a:t>Employment variation rate has negative influence. </a:t>
            </a:r>
            <a:r>
              <a:rPr lang="en-US" sz="6000" dirty="0">
                <a:solidFill>
                  <a:srgbClr val="000000"/>
                </a:solidFill>
                <a:cs typeface="Arial" panose="020B0604020202020204" pitchFamily="34" charset="0"/>
              </a:rPr>
              <a:t>A</a:t>
            </a:r>
            <a:r>
              <a:rPr lang="en-US" sz="6000" b="0" i="0" dirty="0">
                <a:solidFill>
                  <a:srgbClr val="000000"/>
                </a:solidFill>
                <a:effectLst/>
                <a:cs typeface="Arial" panose="020B0604020202020204" pitchFamily="34" charset="0"/>
              </a:rPr>
              <a:t> stable employment rate denotes a stable economic environment in which people are more confident to make their investment. </a:t>
            </a:r>
          </a:p>
          <a:p>
            <a:pPr marL="857250" indent="-857250" algn="just">
              <a:spcBef>
                <a:spcPts val="1800"/>
              </a:spcBef>
              <a:buFont typeface="Wingdings" pitchFamily="2" charset="2"/>
              <a:buChar char="Ø"/>
            </a:pPr>
            <a:endParaRPr lang="en-US" sz="6000" dirty="0">
              <a:solidFill>
                <a:srgbClr val="000000"/>
              </a:solidFill>
              <a:cs typeface="Arial" panose="020B0604020202020204" pitchFamily="34" charset="0"/>
            </a:endParaRPr>
          </a:p>
          <a:p>
            <a:pPr marL="857250" indent="-857250" algn="just">
              <a:spcBef>
                <a:spcPts val="1800"/>
              </a:spcBef>
              <a:buFont typeface="Wingdings" pitchFamily="2" charset="2"/>
              <a:buChar char="Ø"/>
            </a:pPr>
            <a:r>
              <a:rPr lang="en-US" sz="6000" dirty="0">
                <a:solidFill>
                  <a:srgbClr val="000000"/>
                </a:solidFill>
                <a:cs typeface="Arial" panose="020B0604020202020204" pitchFamily="34" charset="0"/>
              </a:rPr>
              <a:t>From Presult variable it is observed that customers who have positively reacted to previous campaign have higher chance of opening the bank account. (i.e. 63% conversion)</a:t>
            </a:r>
          </a:p>
          <a:p>
            <a:pPr marL="857250" indent="-857250" algn="just">
              <a:spcBef>
                <a:spcPts val="1800"/>
              </a:spcBef>
              <a:buFont typeface="Wingdings" pitchFamily="2" charset="2"/>
              <a:buChar char="Ø"/>
            </a:pPr>
            <a:endParaRPr lang="en-US" sz="6000" dirty="0">
              <a:solidFill>
                <a:srgbClr val="000000"/>
              </a:solidFill>
              <a:cs typeface="Arial" panose="020B0604020202020204" pitchFamily="34" charset="0"/>
            </a:endParaRPr>
          </a:p>
          <a:p>
            <a:pPr marL="857250" indent="-857250" algn="just">
              <a:spcBef>
                <a:spcPts val="1800"/>
              </a:spcBef>
              <a:buFont typeface="Wingdings" pitchFamily="2" charset="2"/>
              <a:buChar char="Ø"/>
            </a:pPr>
            <a:r>
              <a:rPr lang="en-US" sz="6000" dirty="0">
                <a:solidFill>
                  <a:srgbClr val="000000"/>
                </a:solidFill>
                <a:cs typeface="Arial" panose="020B0604020202020204" pitchFamily="34" charset="0"/>
              </a:rPr>
              <a:t>ccontact variable depicts that there is reduction in impact of contact after 4+ days</a:t>
            </a:r>
          </a:p>
        </p:txBody>
      </p:sp>
      <p:sp>
        <p:nvSpPr>
          <p:cNvPr id="5" name="TextBox 4">
            <a:extLst>
              <a:ext uri="{FF2B5EF4-FFF2-40B4-BE49-F238E27FC236}">
                <a16:creationId xmlns:a16="http://schemas.microsoft.com/office/drawing/2014/main" id="{98A496A0-D91D-23C0-8B59-B010CB02EAEB}"/>
              </a:ext>
            </a:extLst>
          </p:cNvPr>
          <p:cNvSpPr txBox="1"/>
          <p:nvPr/>
        </p:nvSpPr>
        <p:spPr>
          <a:xfrm>
            <a:off x="412067" y="23441658"/>
            <a:ext cx="27751453" cy="8094524"/>
          </a:xfrm>
          <a:prstGeom prst="rect">
            <a:avLst/>
          </a:prstGeom>
          <a:noFill/>
        </p:spPr>
        <p:txBody>
          <a:bodyPr wrap="square">
            <a:spAutoFit/>
          </a:bodyPr>
          <a:lstStyle/>
          <a:p>
            <a:pPr algn="just"/>
            <a:r>
              <a:rPr lang="en-US" sz="6500" dirty="0">
                <a:solidFill>
                  <a:srgbClr val="000000"/>
                </a:solidFill>
                <a:cs typeface="Arial" panose="020B0604020202020204" pitchFamily="34" charset="0"/>
              </a:rPr>
              <a:t>Bank can add following information to the dataset for better prediction of the outcome :</a:t>
            </a:r>
          </a:p>
          <a:p>
            <a:pPr marL="857250" indent="-857250" algn="just">
              <a:buFont typeface="Arial" panose="020B0604020202020204" pitchFamily="34" charset="0"/>
              <a:buChar char="•"/>
            </a:pPr>
            <a:r>
              <a:rPr lang="en-US" sz="6500" b="0" i="0" dirty="0">
                <a:solidFill>
                  <a:srgbClr val="000000"/>
                </a:solidFill>
                <a:effectLst/>
                <a:cs typeface="Arial" panose="020B0604020202020204" pitchFamily="34" charset="0"/>
              </a:rPr>
              <a:t>Customer characteristic and their preferences. </a:t>
            </a:r>
          </a:p>
          <a:p>
            <a:pPr marL="857250" indent="-857250" algn="just">
              <a:buFont typeface="Arial" panose="020B0604020202020204" pitchFamily="34" charset="0"/>
              <a:buChar char="•"/>
            </a:pPr>
            <a:r>
              <a:rPr lang="en-US" sz="6500" b="0" i="0" dirty="0">
                <a:solidFill>
                  <a:srgbClr val="000000"/>
                </a:solidFill>
                <a:effectLst/>
                <a:cs typeface="Arial" panose="020B0604020202020204" pitchFamily="34" charset="0"/>
              </a:rPr>
              <a:t>What are the type of marketing campaigns and are most successful.</a:t>
            </a:r>
          </a:p>
          <a:p>
            <a:pPr marL="857250" indent="-857250" algn="just">
              <a:buFont typeface="Arial" panose="020B0604020202020204" pitchFamily="34" charset="0"/>
              <a:buChar char="•"/>
            </a:pPr>
            <a:r>
              <a:rPr lang="en-US" sz="6500" dirty="0">
                <a:solidFill>
                  <a:srgbClr val="000000"/>
                </a:solidFill>
                <a:cs typeface="Arial" panose="020B0604020202020204" pitchFamily="34" charset="0"/>
              </a:rPr>
              <a:t>Information regarding competitors. </a:t>
            </a:r>
          </a:p>
          <a:p>
            <a:pPr algn="just"/>
            <a:endParaRPr lang="en-US" sz="6500" dirty="0">
              <a:solidFill>
                <a:srgbClr val="000000"/>
              </a:solidFill>
              <a:cs typeface="Arial" panose="020B0604020202020204" pitchFamily="34" charset="0"/>
            </a:endParaRPr>
          </a:p>
          <a:p>
            <a:pPr algn="just"/>
            <a:r>
              <a:rPr lang="en-US" sz="6500" b="0" i="0" dirty="0">
                <a:solidFill>
                  <a:srgbClr val="000000"/>
                </a:solidFill>
                <a:effectLst/>
                <a:cs typeface="Arial" panose="020B0604020202020204" pitchFamily="34" charset="0"/>
              </a:rPr>
              <a:t>If such information is available in the future, we could compare and analyze the customer behaviour</a:t>
            </a:r>
            <a:r>
              <a:rPr lang="en-US" sz="6500" dirty="0">
                <a:solidFill>
                  <a:srgbClr val="000000"/>
                </a:solidFill>
                <a:cs typeface="Arial" panose="020B0604020202020204" pitchFamily="34" charset="0"/>
              </a:rPr>
              <a:t> to further tune our model. </a:t>
            </a:r>
            <a:endParaRPr lang="en-US" sz="6500" dirty="0">
              <a:cs typeface="Arial" panose="020B0604020202020204" pitchFamily="34" charset="0"/>
            </a:endParaRPr>
          </a:p>
        </p:txBody>
      </p:sp>
      <p:sp>
        <p:nvSpPr>
          <p:cNvPr id="9" name="TextBox 8">
            <a:extLst>
              <a:ext uri="{FF2B5EF4-FFF2-40B4-BE49-F238E27FC236}">
                <a16:creationId xmlns:a16="http://schemas.microsoft.com/office/drawing/2014/main" id="{7AD0F9E7-8287-2B35-95B7-7A3002E0835D}"/>
              </a:ext>
            </a:extLst>
          </p:cNvPr>
          <p:cNvSpPr txBox="1"/>
          <p:nvPr/>
        </p:nvSpPr>
        <p:spPr>
          <a:xfrm>
            <a:off x="26564906" y="7442099"/>
            <a:ext cx="16215357" cy="15296495"/>
          </a:xfrm>
          <a:prstGeom prst="rect">
            <a:avLst/>
          </a:prstGeom>
          <a:noFill/>
        </p:spPr>
        <p:txBody>
          <a:bodyPr wrap="square">
            <a:spAutoFit/>
          </a:bodyPr>
          <a:lstStyle/>
          <a:p>
            <a:pPr marL="914400" indent="-914400" algn="l">
              <a:spcBef>
                <a:spcPts val="1800"/>
              </a:spcBef>
              <a:buFont typeface="+mj-lt"/>
              <a:buAutoNum type="arabicPeriod"/>
            </a:pPr>
            <a:r>
              <a:rPr lang="en-US" sz="6500" dirty="0">
                <a:solidFill>
                  <a:srgbClr val="000000"/>
                </a:solidFill>
                <a:cs typeface="Arial" panose="020B0604020202020204" pitchFamily="34" charset="0"/>
              </a:rPr>
              <a:t>B</a:t>
            </a:r>
            <a:r>
              <a:rPr lang="en-US" sz="6500" b="0" i="0" dirty="0">
                <a:solidFill>
                  <a:srgbClr val="000000"/>
                </a:solidFill>
                <a:effectLst/>
                <a:cs typeface="Arial" panose="020B0604020202020204" pitchFamily="34" charset="0"/>
              </a:rPr>
              <a:t>anks can </a:t>
            </a:r>
            <a:r>
              <a:rPr lang="en-US" sz="6500" dirty="0">
                <a:solidFill>
                  <a:srgbClr val="000000"/>
                </a:solidFill>
                <a:cs typeface="Arial" panose="020B0604020202020204" pitchFamily="34" charset="0"/>
              </a:rPr>
              <a:t>use the said learning to align and further improve their </a:t>
            </a:r>
            <a:r>
              <a:rPr lang="en-US" sz="6500" b="1" dirty="0">
                <a:solidFill>
                  <a:srgbClr val="000000"/>
                </a:solidFill>
                <a:cs typeface="Arial" panose="020B0604020202020204" pitchFamily="34" charset="0"/>
              </a:rPr>
              <a:t>marketing campaign</a:t>
            </a:r>
            <a:r>
              <a:rPr lang="en-US" sz="6500" dirty="0">
                <a:solidFill>
                  <a:srgbClr val="000000"/>
                </a:solidFill>
                <a:cs typeface="Arial" panose="020B0604020202020204" pitchFamily="34" charset="0"/>
              </a:rPr>
              <a:t>.</a:t>
            </a:r>
          </a:p>
          <a:p>
            <a:pPr marL="914400" indent="-914400" algn="l">
              <a:spcBef>
                <a:spcPts val="1800"/>
              </a:spcBef>
              <a:buFont typeface="+mj-lt"/>
              <a:buAutoNum type="arabicPeriod"/>
            </a:pPr>
            <a:endParaRPr lang="en-US" sz="6500" dirty="0">
              <a:solidFill>
                <a:srgbClr val="000000"/>
              </a:solidFill>
              <a:cs typeface="Arial" panose="020B0604020202020204" pitchFamily="34" charset="0"/>
            </a:endParaRPr>
          </a:p>
          <a:p>
            <a:pPr marL="914400" indent="-914400">
              <a:spcBef>
                <a:spcPts val="1800"/>
              </a:spcBef>
              <a:buFont typeface="+mj-lt"/>
              <a:buAutoNum type="arabicPeriod"/>
            </a:pPr>
            <a:r>
              <a:rPr lang="en-US" sz="6500" dirty="0">
                <a:solidFill>
                  <a:srgbClr val="000000"/>
                </a:solidFill>
                <a:cs typeface="Arial" panose="020B0604020202020204" pitchFamily="34" charset="0"/>
              </a:rPr>
              <a:t>Additionally, Banks can </a:t>
            </a:r>
            <a:r>
              <a:rPr lang="en-US" sz="6500" b="1" i="0" dirty="0">
                <a:solidFill>
                  <a:srgbClr val="000000"/>
                </a:solidFill>
                <a:effectLst/>
                <a:cs typeface="Arial" panose="020B0604020202020204" pitchFamily="34" charset="0"/>
              </a:rPr>
              <a:t>hire more people </a:t>
            </a:r>
            <a:r>
              <a:rPr lang="en-US" sz="6500" b="1" dirty="0">
                <a:solidFill>
                  <a:srgbClr val="000000"/>
                </a:solidFill>
                <a:cs typeface="Arial" panose="020B0604020202020204" pitchFamily="34" charset="0"/>
              </a:rPr>
              <a:t>and/or</a:t>
            </a:r>
            <a:r>
              <a:rPr lang="en-US" sz="6500" b="1" i="0" dirty="0">
                <a:solidFill>
                  <a:srgbClr val="000000"/>
                </a:solidFill>
                <a:effectLst/>
                <a:cs typeface="Arial" panose="020B0604020202020204" pitchFamily="34" charset="0"/>
              </a:rPr>
              <a:t> train existing resources </a:t>
            </a:r>
            <a:r>
              <a:rPr lang="en-US" sz="6500" b="0" i="0" dirty="0">
                <a:solidFill>
                  <a:srgbClr val="000000"/>
                </a:solidFill>
                <a:effectLst/>
                <a:cs typeface="Arial" panose="020B0604020202020204" pitchFamily="34" charset="0"/>
              </a:rPr>
              <a:t>to improve the quality their campaigns.</a:t>
            </a:r>
          </a:p>
          <a:p>
            <a:pPr marL="914400" indent="-914400" algn="l">
              <a:spcBef>
                <a:spcPts val="1800"/>
              </a:spcBef>
              <a:buFont typeface="+mj-lt"/>
              <a:buAutoNum type="arabicPeriod"/>
            </a:pPr>
            <a:endParaRPr lang="en-US" sz="6500" dirty="0">
              <a:solidFill>
                <a:srgbClr val="000000"/>
              </a:solidFill>
              <a:cs typeface="Arial" panose="020B0604020202020204" pitchFamily="34" charset="0"/>
            </a:endParaRPr>
          </a:p>
          <a:p>
            <a:pPr marL="914400" indent="-914400">
              <a:spcBef>
                <a:spcPts val="1800"/>
              </a:spcBef>
              <a:buFont typeface="+mj-lt"/>
              <a:buAutoNum type="arabicPeriod"/>
            </a:pPr>
            <a:r>
              <a:rPr lang="en-US" sz="6500" dirty="0">
                <a:solidFill>
                  <a:srgbClr val="000000"/>
                </a:solidFill>
                <a:cs typeface="Arial" panose="020B0604020202020204" pitchFamily="34" charset="0"/>
              </a:rPr>
              <a:t>Some of the below variables </a:t>
            </a:r>
            <a:r>
              <a:rPr lang="en-US" sz="6500" b="0" i="0" dirty="0">
                <a:solidFill>
                  <a:srgbClr val="000000"/>
                </a:solidFill>
                <a:effectLst/>
                <a:cs typeface="Arial" panose="020B0604020202020204" pitchFamily="34" charset="0"/>
              </a:rPr>
              <a:t>can be used to improve their </a:t>
            </a:r>
            <a:r>
              <a:rPr lang="en-US" sz="6500" b="1" i="0" dirty="0">
                <a:solidFill>
                  <a:srgbClr val="000000"/>
                </a:solidFill>
                <a:effectLst/>
                <a:cs typeface="Arial" panose="020B0604020202020204" pitchFamily="34" charset="0"/>
              </a:rPr>
              <a:t>lead generation strategy.</a:t>
            </a:r>
            <a:endParaRPr lang="en-US" sz="6500" b="1" dirty="0">
              <a:solidFill>
                <a:srgbClr val="000000"/>
              </a:solidFill>
              <a:cs typeface="Arial" panose="020B0604020202020204" pitchFamily="34" charset="0"/>
            </a:endParaRPr>
          </a:p>
          <a:p>
            <a:pPr marL="1600200" lvl="2" indent="-685800">
              <a:spcBef>
                <a:spcPts val="1800"/>
              </a:spcBef>
              <a:buFont typeface="Arial" panose="020B0604020202020204" pitchFamily="34" charset="0"/>
              <a:buChar char="•"/>
            </a:pPr>
            <a:r>
              <a:rPr lang="en-US" sz="6500" dirty="0">
                <a:solidFill>
                  <a:srgbClr val="000000"/>
                </a:solidFill>
                <a:cs typeface="Arial" panose="020B0604020202020204" pitchFamily="34" charset="0"/>
              </a:rPr>
              <a:t>M</a:t>
            </a:r>
            <a:r>
              <a:rPr lang="en-US" sz="6500" b="0" i="0" dirty="0">
                <a:solidFill>
                  <a:srgbClr val="000000"/>
                </a:solidFill>
                <a:effectLst/>
                <a:cs typeface="Arial" panose="020B0604020202020204" pitchFamily="34" charset="0"/>
              </a:rPr>
              <a:t>arried </a:t>
            </a:r>
            <a:endParaRPr lang="en-US" sz="6500" dirty="0">
              <a:solidFill>
                <a:srgbClr val="000000"/>
              </a:solidFill>
              <a:cs typeface="Arial" panose="020B0604020202020204" pitchFamily="34" charset="0"/>
            </a:endParaRPr>
          </a:p>
          <a:p>
            <a:pPr marL="1600200" lvl="2" indent="-685800">
              <a:spcBef>
                <a:spcPts val="1800"/>
              </a:spcBef>
              <a:buFont typeface="Arial" panose="020B0604020202020204" pitchFamily="34" charset="0"/>
              <a:buChar char="•"/>
            </a:pPr>
            <a:r>
              <a:rPr lang="en-US" sz="6500" dirty="0">
                <a:solidFill>
                  <a:srgbClr val="000000"/>
                </a:solidFill>
                <a:cs typeface="Arial" panose="020B0604020202020204" pitchFamily="34" charset="0"/>
              </a:rPr>
              <a:t>A</a:t>
            </a:r>
            <a:r>
              <a:rPr lang="en-US" sz="6500" b="0" i="0" dirty="0">
                <a:solidFill>
                  <a:srgbClr val="000000"/>
                </a:solidFill>
                <a:effectLst/>
                <a:cs typeface="Arial" panose="020B0604020202020204" pitchFamily="34" charset="0"/>
              </a:rPr>
              <a:t>ge group between 25 to 58</a:t>
            </a:r>
            <a:endParaRPr lang="en-US" sz="6500" dirty="0">
              <a:solidFill>
                <a:srgbClr val="000000"/>
              </a:solidFill>
              <a:cs typeface="Arial" panose="020B0604020202020204" pitchFamily="34" charset="0"/>
            </a:endParaRPr>
          </a:p>
          <a:p>
            <a:pPr marL="1600200" lvl="2" indent="-685800">
              <a:spcBef>
                <a:spcPts val="1800"/>
              </a:spcBef>
              <a:buFont typeface="Arial" panose="020B0604020202020204" pitchFamily="34" charset="0"/>
              <a:buChar char="•"/>
            </a:pPr>
            <a:r>
              <a:rPr lang="en-US" sz="6500" b="0" i="0" dirty="0">
                <a:solidFill>
                  <a:srgbClr val="000000"/>
                </a:solidFill>
                <a:effectLst/>
                <a:cs typeface="Arial" panose="020B0604020202020204" pitchFamily="34" charset="0"/>
              </a:rPr>
              <a:t>Jobs - Artisans or Retired </a:t>
            </a:r>
          </a:p>
          <a:p>
            <a:pPr algn="l">
              <a:spcBef>
                <a:spcPts val="1800"/>
              </a:spcBef>
            </a:pPr>
            <a:endParaRPr lang="en-US" sz="5500" b="0" i="0" dirty="0">
              <a:solidFill>
                <a:srgbClr val="000000"/>
              </a:solidFill>
              <a:effectLst/>
              <a:cs typeface="Arial" panose="020B0604020202020204" pitchFamily="34" charset="0"/>
            </a:endParaRPr>
          </a:p>
          <a:p>
            <a:pPr marL="857250" indent="-857250" algn="l">
              <a:spcBef>
                <a:spcPts val="1800"/>
              </a:spcBef>
              <a:buFont typeface="Wingdings" pitchFamily="2" charset="2"/>
              <a:buChar char="Ø"/>
            </a:pPr>
            <a:endParaRPr lang="en-US" sz="1800" dirty="0">
              <a:solidFill>
                <a:srgbClr val="000000"/>
              </a:solidFill>
              <a:cs typeface="Arial" panose="020B0604020202020204" pitchFamily="34" charset="0"/>
            </a:endParaRPr>
          </a:p>
        </p:txBody>
      </p:sp>
      <p:sp>
        <p:nvSpPr>
          <p:cNvPr id="10" name="Right Arrow 9">
            <a:extLst>
              <a:ext uri="{FF2B5EF4-FFF2-40B4-BE49-F238E27FC236}">
                <a16:creationId xmlns:a16="http://schemas.microsoft.com/office/drawing/2014/main" id="{2F17D355-75D4-F59E-7F95-C6C91A5C2855}"/>
              </a:ext>
            </a:extLst>
          </p:cNvPr>
          <p:cNvSpPr/>
          <p:nvPr/>
        </p:nvSpPr>
        <p:spPr>
          <a:xfrm>
            <a:off x="22385963" y="13082250"/>
            <a:ext cx="3531309" cy="2246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utoShape 22">
            <a:extLst>
              <a:ext uri="{FF2B5EF4-FFF2-40B4-BE49-F238E27FC236}">
                <a16:creationId xmlns:a16="http://schemas.microsoft.com/office/drawing/2014/main" id="{63B15FAF-3CCA-5CC2-CD66-6F1C49A20388}"/>
              </a:ext>
            </a:extLst>
          </p:cNvPr>
          <p:cNvSpPr>
            <a:spLocks noChangeArrowheads="1"/>
          </p:cNvSpPr>
          <p:nvPr/>
        </p:nvSpPr>
        <p:spPr bwMode="auto">
          <a:xfrm>
            <a:off x="13956929" y="3875526"/>
            <a:ext cx="18148372" cy="1455979"/>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6500" b="1" dirty="0">
                <a:solidFill>
                  <a:schemeClr val="tx1"/>
                </a:solidFill>
                <a:cs typeface="Arial" panose="020B0604020202020204" pitchFamily="34" charset="0"/>
              </a:rPr>
              <a:t>Learnings from dataset and Actionable</a:t>
            </a:r>
          </a:p>
        </p:txBody>
      </p:sp>
      <p:sp>
        <p:nvSpPr>
          <p:cNvPr id="13" name="AutoShape 22">
            <a:extLst>
              <a:ext uri="{FF2B5EF4-FFF2-40B4-BE49-F238E27FC236}">
                <a16:creationId xmlns:a16="http://schemas.microsoft.com/office/drawing/2014/main" id="{4482B929-C942-F67D-4759-93E0587D4CB3}"/>
              </a:ext>
            </a:extLst>
          </p:cNvPr>
          <p:cNvSpPr>
            <a:spLocks noChangeArrowheads="1"/>
          </p:cNvSpPr>
          <p:nvPr/>
        </p:nvSpPr>
        <p:spPr bwMode="auto">
          <a:xfrm>
            <a:off x="13804529" y="21619841"/>
            <a:ext cx="18148372" cy="1455979"/>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r>
              <a:rPr lang="en-US" sz="6500" b="1" dirty="0">
                <a:solidFill>
                  <a:schemeClr val="tx1"/>
                </a:solidFill>
                <a:cs typeface="Arial" panose="020B0604020202020204" pitchFamily="34" charset="0"/>
              </a:rPr>
              <a:t>Limitations</a:t>
            </a:r>
          </a:p>
        </p:txBody>
      </p:sp>
      <p:pic>
        <p:nvPicPr>
          <p:cNvPr id="14" name="Picture 6" descr="Actionable Insights - Growth Through Knowledge">
            <a:extLst>
              <a:ext uri="{FF2B5EF4-FFF2-40B4-BE49-F238E27FC236}">
                <a16:creationId xmlns:a16="http://schemas.microsoft.com/office/drawing/2014/main" id="{0D0066FA-67FE-7BF4-525E-97869BDDB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417" y="24339587"/>
            <a:ext cx="14618716" cy="7309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ver Mistake Motion for Action">
            <a:extLst>
              <a:ext uri="{FF2B5EF4-FFF2-40B4-BE49-F238E27FC236}">
                <a16:creationId xmlns:a16="http://schemas.microsoft.com/office/drawing/2014/main" id="{87797284-A872-34C8-B8DE-8A3FDA5B7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8016" y="3327350"/>
            <a:ext cx="4952639" cy="3295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127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0B27D7-E150-F656-4D1F-907A12EF0ED7}"/>
              </a:ext>
            </a:extLst>
          </p:cNvPr>
          <p:cNvSpPr txBox="1"/>
          <p:nvPr/>
        </p:nvSpPr>
        <p:spPr>
          <a:xfrm>
            <a:off x="11309684" y="11646568"/>
            <a:ext cx="27913263" cy="6247864"/>
          </a:xfrm>
          <a:prstGeom prst="rect">
            <a:avLst/>
          </a:prstGeom>
          <a:noFill/>
        </p:spPr>
        <p:txBody>
          <a:bodyPr wrap="square" rtlCol="0">
            <a:spAutoFit/>
          </a:bodyPr>
          <a:lstStyle/>
          <a:p>
            <a:r>
              <a:rPr lang="en-US" sz="40000" dirty="0"/>
              <a:t>Thank You</a:t>
            </a:r>
          </a:p>
        </p:txBody>
      </p:sp>
    </p:spTree>
    <p:extLst>
      <p:ext uri="{BB962C8B-B14F-4D97-AF65-F5344CB8AC3E}">
        <p14:creationId xmlns:p14="http://schemas.microsoft.com/office/powerpoint/2010/main" val="15840543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2745</TotalTime>
  <Words>863</Words>
  <Application>Microsoft Macintosh PowerPoint</Application>
  <PresentationFormat>Custom</PresentationFormat>
  <Paragraphs>167</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Söhne</vt:lpstr>
      <vt:lpstr>Times New Roman</vt:lpstr>
      <vt:lpstr>Wingdings</vt:lpstr>
      <vt:lpstr>Office Theme</vt:lpstr>
      <vt:lpstr> Data Mining - Kaggle Competition  Banking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Rubina Pradhan</dc:creator>
  <cp:lastModifiedBy>Rege,Yamini</cp:lastModifiedBy>
  <cp:revision>41</cp:revision>
  <cp:lastPrinted>2022-04-22T18:09:22Z</cp:lastPrinted>
  <dcterms:created xsi:type="dcterms:W3CDTF">2022-04-21T14:30:43Z</dcterms:created>
  <dcterms:modified xsi:type="dcterms:W3CDTF">2023-03-24T19:29:02Z</dcterms:modified>
</cp:coreProperties>
</file>